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4"/>
  </p:notesMasterIdLst>
  <p:sldIdLst>
    <p:sldId id="256" r:id="rId2"/>
    <p:sldId id="258" r:id="rId3"/>
    <p:sldId id="260" r:id="rId4"/>
    <p:sldId id="265" r:id="rId5"/>
    <p:sldId id="257" r:id="rId6"/>
    <p:sldId id="261" r:id="rId7"/>
    <p:sldId id="276" r:id="rId8"/>
    <p:sldId id="277" r:id="rId9"/>
    <p:sldId id="278" r:id="rId10"/>
    <p:sldId id="259" r:id="rId11"/>
    <p:sldId id="264" r:id="rId12"/>
    <p:sldId id="269" r:id="rId13"/>
    <p:sldId id="268" r:id="rId14"/>
    <p:sldId id="266" r:id="rId15"/>
    <p:sldId id="263" r:id="rId16"/>
    <p:sldId id="279" r:id="rId17"/>
    <p:sldId id="280" r:id="rId18"/>
    <p:sldId id="262" r:id="rId19"/>
    <p:sldId id="271" r:id="rId20"/>
    <p:sldId id="281" r:id="rId21"/>
    <p:sldId id="274" r:id="rId22"/>
    <p:sldId id="275" r:id="rId23"/>
  </p:sldIdLst>
  <p:sldSz cx="9144000" cy="5143500" type="screen16x9"/>
  <p:notesSz cx="6858000" cy="9144000"/>
  <p:embeddedFontLst>
    <p:embeddedFont>
      <p:font typeface="Bebas Neue" panose="020B0606020202050201" pitchFamily="34" charset="0"/>
      <p:regular r:id="rId25"/>
    </p:embeddedFont>
    <p:embeddedFont>
      <p:font typeface="Calibri" panose="020F0502020204030204" pitchFamily="34" charset="0"/>
      <p:regular r:id="rId26"/>
      <p:bold r:id="rId27"/>
      <p:italic r:id="rId28"/>
      <p:boldItalic r:id="rId29"/>
    </p:embeddedFont>
    <p:embeddedFont>
      <p:font typeface="DM Sans" panose="020B0604020202020204" charset="0"/>
      <p:regular r:id="rId30"/>
      <p:bold r:id="rId31"/>
      <p:italic r:id="rId32"/>
      <p:boldItalic r:id="rId33"/>
    </p:embeddedFont>
    <p:embeddedFont>
      <p:font typeface="Oswald" pitchFamily="2" charset="0"/>
      <p:regular r:id="rId34"/>
      <p:bold r:id="rId35"/>
    </p:embeddedFont>
    <p:embeddedFont>
      <p:font typeface="Oswald ExtraLight" pitchFamily="2" charset="0"/>
      <p:regular r:id="rId36"/>
      <p:bold r:id="rId37"/>
    </p:embeddedFont>
    <p:embeddedFont>
      <p:font typeface="Roboto Condensed Light" panose="02000000000000000000" pitchFamily="2" charset="0"/>
      <p:regular r:id="rId38"/>
      <p:italic r:id="rId39"/>
    </p:embeddedFont>
    <p:embeddedFont>
      <p:font typeface="Segoe UI Emoji" panose="020B0502040204020203" pitchFamily="3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6F6D8-3147-481E-BD2B-479E4264B21D}">
  <a:tblStyle styleId="{D976F6D8-3147-481E-BD2B-479E4264B2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0e91f73e27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0e91f73e27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41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0e91f73e27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0e91f73e27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54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0e4f297b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0e4f297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d7ae03d4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d7ae03d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e91f73e2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e91f73e2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BLANK_1_1_1_2_1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BLANK_1_1_1_2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5"/>
            </a:gs>
            <a:gs pos="48000">
              <a:schemeClr val="accent4"/>
            </a:gs>
            <a:gs pos="100000">
              <a:schemeClr val="accent2"/>
            </a:gs>
          </a:gsLst>
          <a:lin ang="2698631" scaled="0"/>
        </a:grad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1" name="click.wav"/>
          </p:stSnd>
        </p:sndAc>
      </p:transition>
    </mc:Choice>
    <mc:Fallback>
      <p:transition spd="slow">
        <p:fade/>
        <p:sndAc>
          <p:stSnd>
            <p:snd r:embed="rId1"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70" r:id="rId18"/>
    <p:sldLayoutId id="2147483671" r:id="rId19"/>
    <p:sldLayoutId id="2147483672" r:id="rId2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2" name="click.wav"/>
          </p:stSnd>
        </p:sndAc>
      </p:transition>
    </mc:Choice>
    <mc:Fallback>
      <p:transition spd="slow">
        <p:fade/>
        <p:sndAc>
          <p:stSnd>
            <p:snd r:embed="rId22" name="click.wav"/>
          </p:stSnd>
        </p:sndAc>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hyperlink" Target="https://docs.google.com/spreadsheets/d/1HzaDoCe2_cDBOMxXaK6rkou4GoO5JsPfFeKF85ZFoMM/copy#gid=509368585"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playlist?list=PLu0W_9lII9ajKKSG5aROCiw9iro5vK-gE" TargetMode="External"/><Relationship Id="rId3" Type="http://schemas.openxmlformats.org/officeDocument/2006/relationships/hyperlink" Target="https://pll.harvard.edu/course/cs50-introduction-computer-science?delta=0" TargetMode="External"/><Relationship Id="rId7" Type="http://schemas.openxmlformats.org/officeDocument/2006/relationships/hyperlink" Target="https://www.udemy.com/course/the-complete-web-development-bootcamp/" TargetMode="External"/><Relationship Id="rId12" Type="http://schemas.openxmlformats.org/officeDocument/2006/relationships/hyperlink" Target="https://www.youtube.com/watch?v=aGiIIGjlHg0" TargetMode="External"/><Relationship Id="rId2" Type="http://schemas.openxmlformats.org/officeDocument/2006/relationships/audio" Target="../media/audio1.wav"/><Relationship Id="rId1" Type="http://schemas.openxmlformats.org/officeDocument/2006/relationships/slideLayout" Target="../slideLayouts/slideLayout3.xml"/><Relationship Id="rId6" Type="http://schemas.openxmlformats.org/officeDocument/2006/relationships/hyperlink" Target="https://www.wix.com/" TargetMode="External"/><Relationship Id="rId11" Type="http://schemas.openxmlformats.org/officeDocument/2006/relationships/hyperlink" Target="https://www.youtube.com/watch?v=Hrd0NiWMIjk" TargetMode="External"/><Relationship Id="rId5" Type="http://schemas.openxmlformats.org/officeDocument/2006/relationships/hyperlink" Target="https://www.youtube.com/" TargetMode="External"/><Relationship Id="rId10" Type="http://schemas.openxmlformats.org/officeDocument/2006/relationships/hyperlink" Target="https://www.youtube.com/watch?v=JvC82Jl1fuA" TargetMode="External"/><Relationship Id="rId4" Type="http://schemas.openxmlformats.org/officeDocument/2006/relationships/hyperlink" Target="https://www.netflix.com/browse" TargetMode="External"/><Relationship Id="rId9" Type="http://schemas.openxmlformats.org/officeDocument/2006/relationships/hyperlink" Target="https://www.youtube.com/watch?v=8Dd7KRpKeaE" TargetMode="Externa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866797"/>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accent1"/>
                </a:solidFill>
              </a:rPr>
              <a:t>FOURFLIX – </a:t>
            </a:r>
            <a:br>
              <a:rPr lang="en" dirty="0">
                <a:solidFill>
                  <a:schemeClr val="accent1"/>
                </a:solidFill>
              </a:rPr>
            </a:br>
            <a:r>
              <a:rPr lang="en" dirty="0">
                <a:solidFill>
                  <a:schemeClr val="tx1"/>
                </a:solidFill>
              </a:rPr>
              <a:t>A</a:t>
            </a:r>
            <a:r>
              <a:rPr lang="en" dirty="0"/>
              <a:t> NEXT-GEN </a:t>
            </a:r>
            <a:br>
              <a:rPr lang="en" dirty="0"/>
            </a:br>
            <a:r>
              <a:rPr lang="en" dirty="0"/>
              <a:t>OTT PLATFORM</a:t>
            </a:r>
            <a:endParaRPr dirty="0"/>
          </a:p>
        </p:txBody>
      </p:sp>
      <p:sp>
        <p:nvSpPr>
          <p:cNvPr id="230" name="Google Shape;230;p30"/>
          <p:cNvSpPr txBox="1">
            <a:spLocks noGrp="1"/>
          </p:cNvSpPr>
          <p:nvPr>
            <p:ph type="subTitle" idx="1"/>
          </p:nvPr>
        </p:nvSpPr>
        <p:spPr>
          <a:xfrm>
            <a:off x="713225" y="3894397"/>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 TEAM FANATIC 4 Diploma 6</a:t>
            </a:r>
            <a:r>
              <a:rPr lang="en" baseline="30000" dirty="0"/>
              <a:t>th</a:t>
            </a:r>
            <a:r>
              <a:rPr lang="en" dirty="0"/>
              <a:t> sem CSE CITK</a:t>
            </a:r>
            <a:endParaRPr dirty="0"/>
          </a:p>
        </p:txBody>
      </p:sp>
      <p:pic>
        <p:nvPicPr>
          <p:cNvPr id="231" name="Google Shape;231;p30"/>
          <p:cNvPicPr preferRelativeResize="0"/>
          <p:nvPr/>
        </p:nvPicPr>
        <p:blipFill>
          <a:blip r:embed="rId4">
            <a:alphaModFix/>
          </a:blip>
          <a:stretch>
            <a:fillRect/>
          </a:stretch>
        </p:blipFill>
        <p:spPr>
          <a:xfrm>
            <a:off x="4463625" y="0"/>
            <a:ext cx="4392392" cy="5143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33"/>
          <p:cNvSpPr/>
          <p:nvPr/>
        </p:nvSpPr>
        <p:spPr>
          <a:xfrm>
            <a:off x="5629350"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299" name="Google Shape;299;p33"/>
          <p:cNvSpPr txBox="1">
            <a:spLocks noGrp="1"/>
          </p:cNvSpPr>
          <p:nvPr>
            <p:ph type="subTitle" idx="3"/>
          </p:nvPr>
        </p:nvSpPr>
        <p:spPr>
          <a:xfrm>
            <a:off x="1786625" y="3458825"/>
            <a:ext cx="2386500" cy="11490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 typeface="Wingdings" panose="05000000000000000000" pitchFamily="2" charset="2"/>
              <a:buChar char="ü"/>
            </a:pPr>
            <a:r>
              <a:rPr lang="en" dirty="0"/>
              <a:t>Ease to upload by individual entities</a:t>
            </a:r>
          </a:p>
          <a:p>
            <a:pPr marL="285750" lvl="0" indent="-285750" algn="l" rtl="0">
              <a:spcBef>
                <a:spcPts val="0"/>
              </a:spcBef>
              <a:spcAft>
                <a:spcPts val="0"/>
              </a:spcAft>
              <a:buFont typeface="Wingdings" panose="05000000000000000000" pitchFamily="2" charset="2"/>
              <a:buChar char="ü"/>
            </a:pPr>
            <a:r>
              <a:rPr lang="en" dirty="0"/>
              <a:t>No maintainence cost</a:t>
            </a:r>
          </a:p>
          <a:p>
            <a:pPr marL="285750" lvl="0" indent="-285750" algn="l" rtl="0">
              <a:spcBef>
                <a:spcPts val="0"/>
              </a:spcBef>
              <a:spcAft>
                <a:spcPts val="0"/>
              </a:spcAft>
              <a:buFont typeface="Wingdings" panose="05000000000000000000" pitchFamily="2" charset="2"/>
              <a:buChar char="v"/>
            </a:pPr>
            <a:r>
              <a:rPr lang="en" dirty="0"/>
              <a:t>Distractive content</a:t>
            </a:r>
          </a:p>
          <a:p>
            <a:pPr marL="285750" lvl="0" indent="-285750" algn="l" rtl="0">
              <a:spcBef>
                <a:spcPts val="0"/>
              </a:spcBef>
              <a:spcAft>
                <a:spcPts val="0"/>
              </a:spcAft>
              <a:buFont typeface="Wingdings" panose="05000000000000000000" pitchFamily="2" charset="2"/>
              <a:buChar char="v"/>
            </a:pPr>
            <a:r>
              <a:rPr lang="en" dirty="0"/>
              <a:t>No individual paging</a:t>
            </a:r>
          </a:p>
        </p:txBody>
      </p:sp>
      <p:sp>
        <p:nvSpPr>
          <p:cNvPr id="300" name="Google Shape;300;p33"/>
          <p:cNvSpPr txBox="1">
            <a:spLocks noGrp="1"/>
          </p:cNvSpPr>
          <p:nvPr>
            <p:ph type="subTitle" idx="1"/>
          </p:nvPr>
        </p:nvSpPr>
        <p:spPr>
          <a:xfrm>
            <a:off x="1786775"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YOUTUBE</a:t>
            </a:r>
            <a:endParaRPr dirty="0"/>
          </a:p>
        </p:txBody>
      </p:sp>
      <p:sp>
        <p:nvSpPr>
          <p:cNvPr id="301" name="Google Shape;301;p33"/>
          <p:cNvSpPr txBox="1">
            <a:spLocks noGrp="1"/>
          </p:cNvSpPr>
          <p:nvPr>
            <p:ph type="subTitle" idx="2"/>
          </p:nvPr>
        </p:nvSpPr>
        <p:spPr>
          <a:xfrm>
            <a:off x="4970850"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OTT Platforms</a:t>
            </a:r>
            <a:endParaRPr dirty="0"/>
          </a:p>
        </p:txBody>
      </p:sp>
      <p:sp>
        <p:nvSpPr>
          <p:cNvPr id="302" name="Google Shape;302;p33"/>
          <p:cNvSpPr txBox="1">
            <a:spLocks noGrp="1"/>
          </p:cNvSpPr>
          <p:nvPr>
            <p:ph type="subTitle" idx="4"/>
          </p:nvPr>
        </p:nvSpPr>
        <p:spPr>
          <a:xfrm>
            <a:off x="4970855" y="3458825"/>
            <a:ext cx="2386500" cy="11490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 typeface="Wingdings" panose="05000000000000000000" pitchFamily="2" charset="2"/>
              <a:buChar char="ü"/>
            </a:pPr>
            <a:r>
              <a:rPr lang="en-US" dirty="0"/>
              <a:t>Individual paging</a:t>
            </a:r>
          </a:p>
          <a:p>
            <a:pPr marL="285750" lvl="0" indent="-285750" algn="l" rtl="0">
              <a:spcBef>
                <a:spcPts val="0"/>
              </a:spcBef>
              <a:spcAft>
                <a:spcPts val="0"/>
              </a:spcAft>
              <a:buFont typeface="Wingdings" panose="05000000000000000000" pitchFamily="2" charset="2"/>
              <a:buChar char="ü"/>
            </a:pPr>
            <a:r>
              <a:rPr lang="en-US" dirty="0"/>
              <a:t>No distractive content</a:t>
            </a:r>
          </a:p>
          <a:p>
            <a:pPr marL="285750" lvl="0" indent="-285750" algn="l" rtl="0">
              <a:spcBef>
                <a:spcPts val="0"/>
              </a:spcBef>
              <a:spcAft>
                <a:spcPts val="0"/>
              </a:spcAft>
              <a:buFont typeface="Wingdings" panose="05000000000000000000" pitchFamily="2" charset="2"/>
              <a:buChar char="v"/>
            </a:pPr>
            <a:r>
              <a:rPr lang="en-US" dirty="0"/>
              <a:t>Upload by individual entity not possible</a:t>
            </a:r>
          </a:p>
          <a:p>
            <a:pPr marL="285750" lvl="0" indent="-285750" algn="l" rtl="0">
              <a:spcBef>
                <a:spcPts val="0"/>
              </a:spcBef>
              <a:spcAft>
                <a:spcPts val="0"/>
              </a:spcAft>
              <a:buFont typeface="Wingdings" panose="05000000000000000000" pitchFamily="2" charset="2"/>
              <a:buChar char="v"/>
            </a:pPr>
            <a:r>
              <a:rPr lang="en-US" dirty="0"/>
              <a:t>High maintenance cost</a:t>
            </a:r>
            <a:endParaRPr dirty="0"/>
          </a:p>
        </p:txBody>
      </p:sp>
      <p:sp>
        <p:nvSpPr>
          <p:cNvPr id="303" name="Google Shape;303;p33"/>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PROS OF BOTH &amp;</a:t>
            </a:r>
            <a:r>
              <a:rPr lang="en" dirty="0">
                <a:solidFill>
                  <a:schemeClr val="accent1"/>
                </a:solidFill>
              </a:rPr>
              <a:t> CONS OF NONE</a:t>
            </a:r>
            <a:endParaRPr dirty="0">
              <a:solidFill>
                <a:schemeClr val="accent1"/>
              </a:solidFill>
            </a:endParaRPr>
          </a:p>
        </p:txBody>
      </p:sp>
      <p:sp>
        <p:nvSpPr>
          <p:cNvPr id="312" name="Google Shape;312;p33"/>
          <p:cNvSpPr/>
          <p:nvPr/>
        </p:nvSpPr>
        <p:spPr>
          <a:xfrm>
            <a:off x="2445275"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3" name="Picture 2">
            <a:extLst>
              <a:ext uri="{FF2B5EF4-FFF2-40B4-BE49-F238E27FC236}">
                <a16:creationId xmlns:a16="http://schemas.microsoft.com/office/drawing/2014/main" id="{48E9DE43-4836-49CA-A4A2-862F36D48190}"/>
              </a:ext>
            </a:extLst>
          </p:cNvPr>
          <p:cNvPicPr>
            <a:picLocks noChangeAspect="1"/>
          </p:cNvPicPr>
          <p:nvPr/>
        </p:nvPicPr>
        <p:blipFill>
          <a:blip r:embed="rId4"/>
          <a:stretch>
            <a:fillRect/>
          </a:stretch>
        </p:blipFill>
        <p:spPr>
          <a:xfrm>
            <a:off x="5629226" y="1503924"/>
            <a:ext cx="1069500" cy="1068293"/>
          </a:xfrm>
          <a:prstGeom prst="rect">
            <a:avLst/>
          </a:prstGeom>
        </p:spPr>
      </p:pic>
      <p:pic>
        <p:nvPicPr>
          <p:cNvPr id="5" name="Picture 4">
            <a:extLst>
              <a:ext uri="{FF2B5EF4-FFF2-40B4-BE49-F238E27FC236}">
                <a16:creationId xmlns:a16="http://schemas.microsoft.com/office/drawing/2014/main" id="{60F3B672-3D92-4AA0-8CFF-B8F7D00EA548}"/>
              </a:ext>
            </a:extLst>
          </p:cNvPr>
          <p:cNvPicPr>
            <a:picLocks noChangeAspect="1"/>
          </p:cNvPicPr>
          <p:nvPr/>
        </p:nvPicPr>
        <p:blipFill>
          <a:blip r:embed="rId5"/>
          <a:stretch>
            <a:fillRect/>
          </a:stretch>
        </p:blipFill>
        <p:spPr>
          <a:xfrm>
            <a:off x="2433711" y="1753498"/>
            <a:ext cx="1070360" cy="60207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1"/>
                </a:solidFill>
              </a:rPr>
              <a:t>FOURFLIX</a:t>
            </a:r>
            <a:r>
              <a:rPr lang="en" dirty="0"/>
              <a:t> DEVELOPMENT</a:t>
            </a:r>
            <a:endParaRPr dirty="0"/>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3"/>
          <p:cNvSpPr/>
          <p:nvPr/>
        </p:nvSpPr>
        <p:spPr>
          <a:xfrm>
            <a:off x="12406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DM Sans"/>
                <a:ea typeface="DM Sans"/>
                <a:cs typeface="DM Sans"/>
                <a:sym typeface="DM Sans"/>
              </a:rPr>
              <a:t>User Input</a:t>
            </a:r>
            <a:endParaRPr dirty="0">
              <a:solidFill>
                <a:schemeClr val="accent1"/>
              </a:solidFill>
              <a:latin typeface="DM Sans"/>
              <a:ea typeface="DM Sans"/>
              <a:cs typeface="DM Sans"/>
              <a:sym typeface="DM Sans"/>
            </a:endParaRPr>
          </a:p>
        </p:txBody>
      </p:sp>
      <p:sp>
        <p:nvSpPr>
          <p:cNvPr id="2185" name="Google Shape;2185;p43"/>
          <p:cNvSpPr/>
          <p:nvPr/>
        </p:nvSpPr>
        <p:spPr>
          <a:xfrm>
            <a:off x="29311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DM Sans"/>
                <a:ea typeface="DM Sans"/>
                <a:cs typeface="DM Sans"/>
                <a:sym typeface="DM Sans"/>
              </a:rPr>
              <a:t>Link Generation</a:t>
            </a:r>
            <a:endParaRPr dirty="0">
              <a:solidFill>
                <a:schemeClr val="accent4"/>
              </a:solidFill>
              <a:latin typeface="DM Sans"/>
              <a:ea typeface="DM Sans"/>
              <a:cs typeface="DM Sans"/>
              <a:sym typeface="DM Sans"/>
            </a:endParaRPr>
          </a:p>
        </p:txBody>
      </p:sp>
      <p:sp>
        <p:nvSpPr>
          <p:cNvPr id="2186" name="Google Shape;2186;p43"/>
          <p:cNvSpPr/>
          <p:nvPr/>
        </p:nvSpPr>
        <p:spPr>
          <a:xfrm>
            <a:off x="47812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DM Sans"/>
                <a:ea typeface="DM Sans"/>
                <a:cs typeface="DM Sans"/>
                <a:sym typeface="DM Sans"/>
              </a:rPr>
              <a:t>Home.html</a:t>
            </a:r>
            <a:endParaRPr dirty="0">
              <a:solidFill>
                <a:schemeClr val="accent4"/>
              </a:solidFill>
              <a:latin typeface="DM Sans"/>
              <a:ea typeface="DM Sans"/>
              <a:cs typeface="DM Sans"/>
              <a:sym typeface="DM Sans"/>
            </a:endParaRPr>
          </a:p>
        </p:txBody>
      </p:sp>
      <p:sp>
        <p:nvSpPr>
          <p:cNvPr id="2187" name="Google Shape;2187;p43"/>
          <p:cNvSpPr/>
          <p:nvPr/>
        </p:nvSpPr>
        <p:spPr>
          <a:xfrm>
            <a:off x="64717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DM Sans"/>
                <a:ea typeface="DM Sans"/>
                <a:cs typeface="DM Sans"/>
                <a:sym typeface="DM Sans"/>
              </a:rPr>
              <a:t>Buy Plans</a:t>
            </a:r>
            <a:endParaRPr dirty="0">
              <a:solidFill>
                <a:schemeClr val="accent1"/>
              </a:solidFill>
              <a:latin typeface="DM Sans"/>
              <a:ea typeface="DM Sans"/>
              <a:cs typeface="DM Sans"/>
              <a:sym typeface="DM Sans"/>
            </a:endParaRPr>
          </a:p>
        </p:txBody>
      </p:sp>
      <p:sp>
        <p:nvSpPr>
          <p:cNvPr id="2188" name="Google Shape;2188;p43"/>
          <p:cNvSpPr/>
          <p:nvPr/>
        </p:nvSpPr>
        <p:spPr>
          <a:xfrm>
            <a:off x="3856200" y="144420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accent4"/>
                </a:solidFill>
                <a:latin typeface="DM Sans"/>
                <a:ea typeface="DM Sans"/>
                <a:cs typeface="DM Sans"/>
                <a:sym typeface="DM Sans"/>
              </a:rPr>
              <a:t>I</a:t>
            </a:r>
            <a:r>
              <a:rPr lang="en" dirty="0">
                <a:solidFill>
                  <a:schemeClr val="accent4"/>
                </a:solidFill>
                <a:latin typeface="DM Sans"/>
                <a:ea typeface="DM Sans"/>
                <a:cs typeface="DM Sans"/>
                <a:sym typeface="DM Sans"/>
              </a:rPr>
              <a:t>ndex.html</a:t>
            </a:r>
            <a:endParaRPr dirty="0">
              <a:solidFill>
                <a:schemeClr val="accent4"/>
              </a:solidFill>
              <a:latin typeface="DM Sans"/>
              <a:ea typeface="DM Sans"/>
              <a:cs typeface="DM Sans"/>
              <a:sym typeface="DM Sans"/>
            </a:endParaRPr>
          </a:p>
        </p:txBody>
      </p:sp>
      <p:grpSp>
        <p:nvGrpSpPr>
          <p:cNvPr id="2189" name="Google Shape;2189;p43"/>
          <p:cNvGrpSpPr/>
          <p:nvPr/>
        </p:nvGrpSpPr>
        <p:grpSpPr>
          <a:xfrm rot="5400000">
            <a:off x="7052268" y="-589646"/>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8" name="Google Shape;2198;p43"/>
          <p:cNvGrpSpPr/>
          <p:nvPr/>
        </p:nvGrpSpPr>
        <p:grpSpPr>
          <a:xfrm rot="-5400000" flipH="1">
            <a:off x="330693" y="-589646"/>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7" name="Google Shape;2207;p43"/>
          <p:cNvSpPr txBox="1">
            <a:spLocks noGrp="1"/>
          </p:cNvSpPr>
          <p:nvPr>
            <p:ph type="title"/>
          </p:nvPr>
        </p:nvSpPr>
        <p:spPr>
          <a:xfrm>
            <a:off x="720000" y="534955"/>
            <a:ext cx="7633353" cy="58054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Working Principle</a:t>
            </a:r>
            <a:endParaRPr dirty="0"/>
          </a:p>
        </p:txBody>
      </p:sp>
      <p:cxnSp>
        <p:nvCxnSpPr>
          <p:cNvPr id="2208" name="Google Shape;2208;p43"/>
          <p:cNvCxnSpPr>
            <a:stCxn id="2188" idx="2"/>
            <a:endCxn id="2209" idx="0"/>
          </p:cNvCxnSpPr>
          <p:nvPr/>
        </p:nvCxnSpPr>
        <p:spPr>
          <a:xfrm rot="-5400000" flipH="1">
            <a:off x="5051550" y="1376854"/>
            <a:ext cx="814800" cy="1773900"/>
          </a:xfrm>
          <a:prstGeom prst="bentConnector3">
            <a:avLst>
              <a:gd name="adj1" fmla="val 50005"/>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0" name="Google Shape;2210;p43"/>
          <p:cNvCxnSpPr>
            <a:stCxn id="2211" idx="0"/>
            <a:endCxn id="2188" idx="2"/>
          </p:cNvCxnSpPr>
          <p:nvPr/>
        </p:nvCxnSpPr>
        <p:spPr>
          <a:xfrm rot="-5400000">
            <a:off x="3279450" y="1378729"/>
            <a:ext cx="814800" cy="1770300"/>
          </a:xfrm>
          <a:prstGeom prst="bentConnector3">
            <a:avLst>
              <a:gd name="adj1" fmla="val 50005"/>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2" name="Google Shape;2212;p43"/>
          <p:cNvCxnSpPr>
            <a:stCxn id="2211" idx="2"/>
            <a:endCxn id="2185" idx="0"/>
          </p:cNvCxnSpPr>
          <p:nvPr/>
        </p:nvCxnSpPr>
        <p:spPr>
          <a:xfrm rot="-5400000" flipH="1">
            <a:off x="2793900" y="3091279"/>
            <a:ext cx="861000" cy="8454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3" name="Google Shape;2213;p43"/>
          <p:cNvCxnSpPr>
            <a:stCxn id="2184" idx="0"/>
            <a:endCxn id="2211" idx="2"/>
          </p:cNvCxnSpPr>
          <p:nvPr/>
        </p:nvCxnSpPr>
        <p:spPr>
          <a:xfrm rot="-5400000">
            <a:off x="1948650" y="3091154"/>
            <a:ext cx="861000" cy="845400"/>
          </a:xfrm>
          <a:prstGeom prst="bentConnector3">
            <a:avLst>
              <a:gd name="adj1" fmla="val 49993"/>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4" name="Google Shape;2214;p43"/>
          <p:cNvCxnSpPr>
            <a:stCxn id="2209" idx="2"/>
            <a:endCxn id="2215" idx="0"/>
          </p:cNvCxnSpPr>
          <p:nvPr/>
        </p:nvCxnSpPr>
        <p:spPr>
          <a:xfrm rot="-5400000" flipH="1">
            <a:off x="6344050" y="3085279"/>
            <a:ext cx="845400" cy="841800"/>
          </a:xfrm>
          <a:prstGeom prst="bentConnector3">
            <a:avLst>
              <a:gd name="adj1" fmla="val 50000"/>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6" name="Google Shape;2216;p43"/>
          <p:cNvCxnSpPr>
            <a:stCxn id="2186" idx="0"/>
            <a:endCxn id="2209" idx="2"/>
          </p:cNvCxnSpPr>
          <p:nvPr/>
        </p:nvCxnSpPr>
        <p:spPr>
          <a:xfrm rot="-5400000">
            <a:off x="5490900" y="3089504"/>
            <a:ext cx="861000" cy="8487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sp>
        <p:nvSpPr>
          <p:cNvPr id="2217" name="Google Shape;2217;p43"/>
          <p:cNvSpPr/>
          <p:nvPr/>
        </p:nvSpPr>
        <p:spPr>
          <a:xfrm>
            <a:off x="10025900" y="2057700"/>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09" name="Google Shape;2209;p43"/>
          <p:cNvSpPr/>
          <p:nvPr/>
        </p:nvSpPr>
        <p:spPr>
          <a:xfrm>
            <a:off x="5630050" y="2671279"/>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DM Sans"/>
                <a:ea typeface="DM Sans"/>
                <a:cs typeface="DM Sans"/>
                <a:sym typeface="DM Sans"/>
              </a:rPr>
              <a:t>User Signup</a:t>
            </a:r>
            <a:endParaRPr dirty="0">
              <a:solidFill>
                <a:schemeClr val="accent1"/>
              </a:solidFill>
              <a:latin typeface="DM Sans"/>
              <a:ea typeface="DM Sans"/>
              <a:cs typeface="DM Sans"/>
              <a:sym typeface="DM Sans"/>
            </a:endParaRPr>
          </a:p>
        </p:txBody>
      </p:sp>
      <p:sp>
        <p:nvSpPr>
          <p:cNvPr id="2211" name="Google Shape;2211;p43"/>
          <p:cNvSpPr/>
          <p:nvPr/>
        </p:nvSpPr>
        <p:spPr>
          <a:xfrm>
            <a:off x="2085900" y="2671279"/>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DM Sans"/>
                <a:ea typeface="DM Sans"/>
                <a:cs typeface="DM Sans"/>
                <a:sym typeface="DM Sans"/>
              </a:rPr>
              <a:t>Admin login</a:t>
            </a:r>
            <a:endParaRPr dirty="0">
              <a:solidFill>
                <a:schemeClr val="accent4"/>
              </a:solidFill>
              <a:latin typeface="DM Sans"/>
              <a:ea typeface="DM Sans"/>
              <a:cs typeface="DM Sans"/>
              <a:sym typeface="DM Sans"/>
            </a:endParaRPr>
          </a:p>
        </p:txBody>
      </p:sp>
      <p:sp>
        <p:nvSpPr>
          <p:cNvPr id="5" name="TextBox 4">
            <a:extLst>
              <a:ext uri="{FF2B5EF4-FFF2-40B4-BE49-F238E27FC236}">
                <a16:creationId xmlns:a16="http://schemas.microsoft.com/office/drawing/2014/main" id="{ED6021C1-D902-4C2D-BAAD-D4BB2370E758}"/>
              </a:ext>
            </a:extLst>
          </p:cNvPr>
          <p:cNvSpPr txBox="1"/>
          <p:nvPr/>
        </p:nvSpPr>
        <p:spPr>
          <a:xfrm>
            <a:off x="1100425" y="2673502"/>
            <a:ext cx="1000595" cy="307777"/>
          </a:xfrm>
          <a:prstGeom prst="rect">
            <a:avLst/>
          </a:prstGeom>
          <a:noFill/>
        </p:spPr>
        <p:txBody>
          <a:bodyPr wrap="none" rtlCol="0">
            <a:spAutoFit/>
          </a:bodyPr>
          <a:lstStyle/>
          <a:p>
            <a:r>
              <a:rPr lang="en-US" dirty="0">
                <a:solidFill>
                  <a:schemeClr val="tx1"/>
                </a:solidFill>
              </a:rPr>
              <a:t>If selected</a:t>
            </a:r>
            <a:endParaRPr lang="en-IN" dirty="0">
              <a:solidFill>
                <a:schemeClr val="tx1"/>
              </a:solidFill>
            </a:endParaRPr>
          </a:p>
        </p:txBody>
      </p:sp>
      <p:sp>
        <p:nvSpPr>
          <p:cNvPr id="41" name="TextBox 40">
            <a:extLst>
              <a:ext uri="{FF2B5EF4-FFF2-40B4-BE49-F238E27FC236}">
                <a16:creationId xmlns:a16="http://schemas.microsoft.com/office/drawing/2014/main" id="{53FD1403-4A2C-4C65-8336-27616AECC5CB}"/>
              </a:ext>
            </a:extLst>
          </p:cNvPr>
          <p:cNvSpPr txBox="1"/>
          <p:nvPr/>
        </p:nvSpPr>
        <p:spPr>
          <a:xfrm>
            <a:off x="7078349" y="2706744"/>
            <a:ext cx="1000595" cy="307777"/>
          </a:xfrm>
          <a:prstGeom prst="rect">
            <a:avLst/>
          </a:prstGeom>
          <a:noFill/>
        </p:spPr>
        <p:txBody>
          <a:bodyPr wrap="none" rtlCol="0">
            <a:spAutoFit/>
          </a:bodyPr>
          <a:lstStyle/>
          <a:p>
            <a:r>
              <a:rPr lang="en-US" dirty="0">
                <a:solidFill>
                  <a:schemeClr val="tx1"/>
                </a:solidFill>
              </a:rPr>
              <a:t>If selected</a:t>
            </a:r>
            <a:endParaRPr lang="en-IN" dirty="0">
              <a:solidFill>
                <a:schemeClr val="tx1"/>
              </a:solidFill>
            </a:endParaRPr>
          </a:p>
        </p:txBody>
      </p:sp>
      <p:sp>
        <p:nvSpPr>
          <p:cNvPr id="42" name="TextBox 41">
            <a:extLst>
              <a:ext uri="{FF2B5EF4-FFF2-40B4-BE49-F238E27FC236}">
                <a16:creationId xmlns:a16="http://schemas.microsoft.com/office/drawing/2014/main" id="{7B3AC747-75E2-471B-BB6F-4CB14EDD6ECF}"/>
              </a:ext>
            </a:extLst>
          </p:cNvPr>
          <p:cNvSpPr txBox="1"/>
          <p:nvPr/>
        </p:nvSpPr>
        <p:spPr>
          <a:xfrm>
            <a:off x="7187550" y="3603620"/>
            <a:ext cx="1816523" cy="307777"/>
          </a:xfrm>
          <a:prstGeom prst="rect">
            <a:avLst/>
          </a:prstGeom>
          <a:noFill/>
        </p:spPr>
        <p:txBody>
          <a:bodyPr wrap="none" rtlCol="0">
            <a:spAutoFit/>
          </a:bodyPr>
          <a:lstStyle/>
          <a:p>
            <a:r>
              <a:rPr lang="en-US" dirty="0">
                <a:solidFill>
                  <a:schemeClr val="tx1"/>
                </a:solidFill>
              </a:rPr>
              <a:t>If authentication fails</a:t>
            </a:r>
            <a:endParaRPr lang="en-IN" dirty="0">
              <a:solidFill>
                <a:schemeClr val="tx1"/>
              </a:solidFill>
            </a:endParaRPr>
          </a:p>
        </p:txBody>
      </p:sp>
      <p:sp>
        <p:nvSpPr>
          <p:cNvPr id="46" name="TextBox 45">
            <a:extLst>
              <a:ext uri="{FF2B5EF4-FFF2-40B4-BE49-F238E27FC236}">
                <a16:creationId xmlns:a16="http://schemas.microsoft.com/office/drawing/2014/main" id="{35599031-E3AD-4E2D-A761-A903BCA072EE}"/>
              </a:ext>
            </a:extLst>
          </p:cNvPr>
          <p:cNvSpPr txBox="1"/>
          <p:nvPr/>
        </p:nvSpPr>
        <p:spPr>
          <a:xfrm>
            <a:off x="331374" y="3603619"/>
            <a:ext cx="1656223" cy="307777"/>
          </a:xfrm>
          <a:prstGeom prst="rect">
            <a:avLst/>
          </a:prstGeom>
          <a:noFill/>
        </p:spPr>
        <p:txBody>
          <a:bodyPr wrap="none" rtlCol="0">
            <a:spAutoFit/>
          </a:bodyPr>
          <a:lstStyle/>
          <a:p>
            <a:r>
              <a:rPr lang="en-US" dirty="0">
                <a:solidFill>
                  <a:schemeClr val="tx1"/>
                </a:solidFill>
              </a:rPr>
              <a:t>Upload or manage</a:t>
            </a:r>
            <a:endParaRPr lang="en-IN" dirty="0">
              <a:solidFill>
                <a:schemeClr val="tx1"/>
              </a:solidFill>
            </a:endParaRPr>
          </a:p>
        </p:txBody>
      </p:sp>
      <p:sp>
        <p:nvSpPr>
          <p:cNvPr id="47" name="TextBox 46">
            <a:extLst>
              <a:ext uri="{FF2B5EF4-FFF2-40B4-BE49-F238E27FC236}">
                <a16:creationId xmlns:a16="http://schemas.microsoft.com/office/drawing/2014/main" id="{B82FE168-B49C-4904-81BB-F84FF6A29F97}"/>
              </a:ext>
            </a:extLst>
          </p:cNvPr>
          <p:cNvSpPr txBox="1"/>
          <p:nvPr/>
        </p:nvSpPr>
        <p:spPr>
          <a:xfrm>
            <a:off x="3649980" y="3621102"/>
            <a:ext cx="1558440" cy="307777"/>
          </a:xfrm>
          <a:prstGeom prst="rect">
            <a:avLst/>
          </a:prstGeom>
          <a:noFill/>
        </p:spPr>
        <p:txBody>
          <a:bodyPr wrap="none" rtlCol="0">
            <a:spAutoFit/>
          </a:bodyPr>
          <a:lstStyle/>
          <a:p>
            <a:r>
              <a:rPr lang="en-US" dirty="0">
                <a:solidFill>
                  <a:schemeClr val="tx1"/>
                </a:solidFill>
              </a:rPr>
              <a:t>New updated link</a:t>
            </a:r>
            <a:endParaRPr lang="en-IN" dirty="0">
              <a:solidFill>
                <a:schemeClr val="tx1"/>
              </a:solidFill>
            </a:endParaRPr>
          </a:p>
        </p:txBody>
      </p:sp>
      <p:cxnSp>
        <p:nvCxnSpPr>
          <p:cNvPr id="12" name="Connector: Elbow 11">
            <a:extLst>
              <a:ext uri="{FF2B5EF4-FFF2-40B4-BE49-F238E27FC236}">
                <a16:creationId xmlns:a16="http://schemas.microsoft.com/office/drawing/2014/main" id="{C7232B74-25B8-415A-85E5-26856BAB48B5}"/>
              </a:ext>
            </a:extLst>
          </p:cNvPr>
          <p:cNvCxnSpPr>
            <a:cxnSpLocks/>
            <a:stCxn id="2185" idx="2"/>
            <a:endCxn id="2186" idx="2"/>
          </p:cNvCxnSpPr>
          <p:nvPr/>
        </p:nvCxnSpPr>
        <p:spPr>
          <a:xfrm rot="16200000" flipH="1">
            <a:off x="4572000" y="3431504"/>
            <a:ext cx="12700" cy="1850100"/>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707D7F4-9779-4D29-9DB0-2B58DBA68C5B}"/>
              </a:ext>
            </a:extLst>
          </p:cNvPr>
          <p:cNvSpPr txBox="1"/>
          <p:nvPr/>
        </p:nvSpPr>
        <p:spPr>
          <a:xfrm>
            <a:off x="3941688" y="2317749"/>
            <a:ext cx="1249060" cy="307777"/>
          </a:xfrm>
          <a:prstGeom prst="rect">
            <a:avLst/>
          </a:prstGeom>
          <a:noFill/>
        </p:spPr>
        <p:txBody>
          <a:bodyPr wrap="none" rtlCol="0">
            <a:spAutoFit/>
          </a:bodyPr>
          <a:lstStyle/>
          <a:p>
            <a:r>
              <a:rPr lang="en-US" dirty="0">
                <a:solidFill>
                  <a:schemeClr val="tx1"/>
                </a:solidFill>
              </a:rPr>
              <a:t>Starting page</a:t>
            </a:r>
            <a:endParaRPr lang="en-IN" dirty="0">
              <a:solidFill>
                <a:schemeClr val="tx1"/>
              </a:solidFill>
            </a:endParaRPr>
          </a:p>
        </p:txBody>
      </p:sp>
      <p:cxnSp>
        <p:nvCxnSpPr>
          <p:cNvPr id="15" name="Connector: Elbow 14">
            <a:extLst>
              <a:ext uri="{FF2B5EF4-FFF2-40B4-BE49-F238E27FC236}">
                <a16:creationId xmlns:a16="http://schemas.microsoft.com/office/drawing/2014/main" id="{EB9B4305-6E1C-4FDD-91A9-3CF8DFC95689}"/>
              </a:ext>
            </a:extLst>
          </p:cNvPr>
          <p:cNvCxnSpPr>
            <a:cxnSpLocks/>
            <a:stCxn id="2187" idx="2"/>
            <a:endCxn id="2186" idx="2"/>
          </p:cNvCxnSpPr>
          <p:nvPr/>
        </p:nvCxnSpPr>
        <p:spPr>
          <a:xfrm rot="5400000">
            <a:off x="6342300" y="3511304"/>
            <a:ext cx="12700" cy="1690500"/>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EDEABC-8BB3-4AC4-8E39-5792D63D5C65}"/>
              </a:ext>
            </a:extLst>
          </p:cNvPr>
          <p:cNvSpPr txBox="1"/>
          <p:nvPr/>
        </p:nvSpPr>
        <p:spPr>
          <a:xfrm>
            <a:off x="4657362" y="4608545"/>
            <a:ext cx="1755609" cy="307777"/>
          </a:xfrm>
          <a:prstGeom prst="rect">
            <a:avLst/>
          </a:prstGeom>
          <a:noFill/>
        </p:spPr>
        <p:txBody>
          <a:bodyPr wrap="none" rtlCol="0">
            <a:spAutoFit/>
          </a:bodyPr>
          <a:lstStyle/>
          <a:p>
            <a:r>
              <a:rPr lang="en-US" dirty="0">
                <a:solidFill>
                  <a:schemeClr val="tx1"/>
                </a:solidFill>
              </a:rPr>
              <a:t>Updated homepage</a:t>
            </a:r>
            <a:endParaRPr lang="en-IN" dirty="0">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462574" y="615859"/>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SUDO-USER </a:t>
            </a:r>
            <a:r>
              <a:rPr lang="en" dirty="0">
                <a:solidFill>
                  <a:schemeClr val="accent1"/>
                </a:solidFill>
              </a:rPr>
              <a:t>REQUIREMENTS</a:t>
            </a:r>
            <a:endParaRPr dirty="0">
              <a:solidFill>
                <a:schemeClr val="accent1"/>
              </a:solidFill>
            </a:endParaRPr>
          </a:p>
        </p:txBody>
      </p:sp>
      <p:cxnSp>
        <p:nvCxnSpPr>
          <p:cNvPr id="2152" name="Google Shape;2152;p42"/>
          <p:cNvCxnSpPr>
            <a:stCxn id="2153" idx="7"/>
            <a:endCxn id="2154" idx="3"/>
          </p:cNvCxnSpPr>
          <p:nvPr/>
        </p:nvCxnSpPr>
        <p:spPr>
          <a:xfrm rot="10800000" flipH="1">
            <a:off x="1898070"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a:stCxn id="2154" idx="5"/>
            <a:endCxn id="2156" idx="1"/>
          </p:cNvCxnSpPr>
          <p:nvPr/>
        </p:nvCxnSpPr>
        <p:spPr>
          <a:xfrm>
            <a:off x="3906726" y="2720038"/>
            <a:ext cx="13347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7" name="Google Shape;2157;p42"/>
          <p:cNvCxnSpPr>
            <a:stCxn id="2156" idx="7"/>
            <a:endCxn id="2158" idx="3"/>
          </p:cNvCxnSpPr>
          <p:nvPr/>
        </p:nvCxnSpPr>
        <p:spPr>
          <a:xfrm rot="10800000" flipH="1">
            <a:off x="5917866" y="2719961"/>
            <a:ext cx="13335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796921"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5101272"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4813508"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111170"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04</a:t>
            </a:r>
            <a:endParaRPr sz="3000">
              <a:solidFill>
                <a:srgbClr val="FFFFFF"/>
              </a:solidFill>
              <a:latin typeface="Oswald ExtraLight"/>
              <a:ea typeface="Oswald ExtraLight"/>
              <a:cs typeface="Oswald ExtraLight"/>
              <a:sym typeface="Oswald ExtraLight"/>
            </a:endParaRPr>
          </a:p>
        </p:txBody>
      </p:sp>
      <p:sp>
        <p:nvSpPr>
          <p:cNvPr id="2161" name="Google Shape;2161;p42"/>
          <p:cNvSpPr/>
          <p:nvPr/>
        </p:nvSpPr>
        <p:spPr>
          <a:xfrm rot="-7199867">
            <a:off x="6826569" y="1618838"/>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txBox="1">
            <a:spLocks noGrp="1"/>
          </p:cNvSpPr>
          <p:nvPr>
            <p:ph type="title" idx="4294967295"/>
          </p:nvPr>
        </p:nvSpPr>
        <p:spPr>
          <a:xfrm>
            <a:off x="713225"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Management</a:t>
            </a:r>
            <a:endParaRPr sz="2200" dirty="0"/>
          </a:p>
        </p:txBody>
      </p:sp>
      <p:sp>
        <p:nvSpPr>
          <p:cNvPr id="2163" name="Google Shape;2163;p42"/>
          <p:cNvSpPr txBox="1">
            <a:spLocks noGrp="1"/>
          </p:cNvSpPr>
          <p:nvPr>
            <p:ph type="subTitle" idx="1"/>
          </p:nvPr>
        </p:nvSpPr>
        <p:spPr>
          <a:xfrm>
            <a:off x="713225" y="2342624"/>
            <a:ext cx="16932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Adition, deletion and </a:t>
            </a:r>
            <a:r>
              <a:rPr lang="en-IN" dirty="0">
                <a:solidFill>
                  <a:schemeClr val="dk1"/>
                </a:solidFill>
                <a:latin typeface="DM Sans"/>
                <a:ea typeface="DM Sans"/>
                <a:cs typeface="DM Sans"/>
                <a:sym typeface="DM Sans"/>
              </a:rPr>
              <a:t>rearrangement of content</a:t>
            </a:r>
            <a:r>
              <a:rPr lang="en" dirty="0">
                <a:solidFill>
                  <a:schemeClr val="dk1"/>
                </a:solidFill>
                <a:latin typeface="DM Sans"/>
                <a:ea typeface="DM Sans"/>
                <a:cs typeface="DM Sans"/>
                <a:sym typeface="DM Sans"/>
              </a:rPr>
              <a:t> </a:t>
            </a:r>
            <a:endParaRPr dirty="0">
              <a:solidFill>
                <a:schemeClr val="dk1"/>
              </a:solidFill>
              <a:latin typeface="DM Sans"/>
              <a:ea typeface="DM Sans"/>
              <a:cs typeface="DM Sans"/>
              <a:sym typeface="DM Sans"/>
            </a:endParaRPr>
          </a:p>
        </p:txBody>
      </p:sp>
      <p:sp>
        <p:nvSpPr>
          <p:cNvPr id="2164" name="Google Shape;2164;p42"/>
          <p:cNvSpPr txBox="1">
            <a:spLocks noGrp="1"/>
          </p:cNvSpPr>
          <p:nvPr>
            <p:ph type="title" idx="4294967295"/>
          </p:nvPr>
        </p:nvSpPr>
        <p:spPr>
          <a:xfrm>
            <a:off x="4730038"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DOM &amp; SQL</a:t>
            </a:r>
            <a:endParaRPr sz="2200" dirty="0"/>
          </a:p>
        </p:txBody>
      </p:sp>
      <p:sp>
        <p:nvSpPr>
          <p:cNvPr id="2154" name="Google Shape;2154;p42"/>
          <p:cNvSpPr/>
          <p:nvPr/>
        </p:nvSpPr>
        <p:spPr>
          <a:xfrm>
            <a:off x="3090132"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2805598"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txBox="1">
            <a:spLocks noGrp="1"/>
          </p:cNvSpPr>
          <p:nvPr>
            <p:ph type="subTitle" idx="2"/>
          </p:nvPr>
        </p:nvSpPr>
        <p:spPr>
          <a:xfrm>
            <a:off x="4731038" y="2342624"/>
            <a:ext cx="16917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All these basic features can be achieved easily</a:t>
            </a:r>
            <a:endParaRPr dirty="0">
              <a:solidFill>
                <a:schemeClr val="dk1"/>
              </a:solidFill>
              <a:latin typeface="DM Sans"/>
              <a:ea typeface="DM Sans"/>
              <a:cs typeface="DM Sans"/>
              <a:sym typeface="DM Sans"/>
            </a:endParaRPr>
          </a:p>
        </p:txBody>
      </p:sp>
      <p:sp>
        <p:nvSpPr>
          <p:cNvPr id="2167" name="Google Shape;2167;p42"/>
          <p:cNvSpPr txBox="1">
            <a:spLocks noGrp="1"/>
          </p:cNvSpPr>
          <p:nvPr>
            <p:ph type="title" idx="4294967295"/>
          </p:nvPr>
        </p:nvSpPr>
        <p:spPr>
          <a:xfrm>
            <a:off x="2722632"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No Struc Change</a:t>
            </a:r>
            <a:endParaRPr sz="2200" dirty="0"/>
          </a:p>
        </p:txBody>
      </p:sp>
      <p:sp>
        <p:nvSpPr>
          <p:cNvPr id="2168" name="Google Shape;2168;p42"/>
          <p:cNvSpPr txBox="1">
            <a:spLocks noGrp="1"/>
          </p:cNvSpPr>
          <p:nvPr>
            <p:ph type="subTitle" idx="3"/>
          </p:nvPr>
        </p:nvSpPr>
        <p:spPr>
          <a:xfrm>
            <a:off x="2722632"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No change in the z-index or structure of the main site </a:t>
            </a:r>
            <a:endParaRPr dirty="0">
              <a:solidFill>
                <a:schemeClr val="dk1"/>
              </a:solidFill>
              <a:latin typeface="DM Sans"/>
              <a:ea typeface="DM Sans"/>
              <a:cs typeface="DM Sans"/>
              <a:sym typeface="DM Sans"/>
            </a:endParaRPr>
          </a:p>
        </p:txBody>
      </p:sp>
      <p:sp>
        <p:nvSpPr>
          <p:cNvPr id="2169" name="Google Shape;2169;p42"/>
          <p:cNvSpPr txBox="1">
            <a:spLocks noGrp="1"/>
          </p:cNvSpPr>
          <p:nvPr>
            <p:ph type="title" idx="4294967295"/>
          </p:nvPr>
        </p:nvSpPr>
        <p:spPr>
          <a:xfrm>
            <a:off x="6739195"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LAUNCH</a:t>
            </a:r>
            <a:endParaRPr sz="2200"/>
          </a:p>
        </p:txBody>
      </p:sp>
      <p:sp>
        <p:nvSpPr>
          <p:cNvPr id="2170" name="Google Shape;2170;p42"/>
          <p:cNvSpPr txBox="1">
            <a:spLocks noGrp="1"/>
          </p:cNvSpPr>
          <p:nvPr>
            <p:ph type="subTitle" idx="4"/>
          </p:nvPr>
        </p:nvSpPr>
        <p:spPr>
          <a:xfrm>
            <a:off x="6739195"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Ready to use and sharable link for viewers</a:t>
            </a:r>
            <a:endParaRPr dirty="0">
              <a:solidFill>
                <a:schemeClr val="dk1"/>
              </a:solidFill>
              <a:latin typeface="DM Sans"/>
              <a:ea typeface="DM Sans"/>
              <a:cs typeface="DM Sans"/>
              <a:sym typeface="DM Sans"/>
            </a:endParaRPr>
          </a:p>
        </p:txBody>
      </p:sp>
      <p:grpSp>
        <p:nvGrpSpPr>
          <p:cNvPr id="2171" name="Google Shape;2171;p42"/>
          <p:cNvGrpSpPr/>
          <p:nvPr/>
        </p:nvGrpSpPr>
        <p:grpSpPr>
          <a:xfrm rot="5400000" flipH="1">
            <a:off x="6133481" y="-1385813"/>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304924"/>
            <a:ext cx="8002800" cy="2638425"/>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773663"/>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RAD SDLC </a:t>
            </a:r>
            <a:r>
              <a:rPr lang="en-US" dirty="0">
                <a:solidFill>
                  <a:schemeClr val="accent1"/>
                </a:solidFill>
              </a:rPr>
              <a:t>MODEL USED</a:t>
            </a:r>
            <a:endParaRPr dirty="0">
              <a:solidFill>
                <a:schemeClr val="accent1"/>
              </a:solidFill>
            </a:endParaRPr>
          </a:p>
          <a:p>
            <a:pPr marL="0" lvl="0" indent="0" algn="l" rtl="0">
              <a:spcBef>
                <a:spcPts val="0"/>
              </a:spcBef>
              <a:spcAft>
                <a:spcPts val="0"/>
              </a:spcAft>
              <a:buNone/>
            </a:pPr>
            <a:endParaRPr dirty="0"/>
          </a:p>
        </p:txBody>
      </p:sp>
      <p:sp>
        <p:nvSpPr>
          <p:cNvPr id="551" name="Google Shape;551;p40"/>
          <p:cNvSpPr txBox="1">
            <a:spLocks noGrp="1"/>
          </p:cNvSpPr>
          <p:nvPr>
            <p:ph type="subTitle" idx="1"/>
          </p:nvPr>
        </p:nvSpPr>
        <p:spPr>
          <a:xfrm>
            <a:off x="5540775" y="2840002"/>
            <a:ext cx="2574525"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The best suit for projects with less complexity but</a:t>
            </a:r>
          </a:p>
          <a:p>
            <a:pPr marL="0" lvl="0" indent="0" algn="l" rtl="0">
              <a:spcBef>
                <a:spcPts val="0"/>
              </a:spcBef>
              <a:spcAft>
                <a:spcPts val="0"/>
              </a:spcAft>
              <a:buNone/>
            </a:pPr>
            <a:r>
              <a:rPr lang="en-US" sz="1600" dirty="0"/>
              <a:t>frequent content changes</a:t>
            </a:r>
            <a:endParaRPr sz="1600" dirty="0"/>
          </a:p>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A7443969-D041-4808-AF77-07D140EE73EB}"/>
              </a:ext>
            </a:extLst>
          </p:cNvPr>
          <p:cNvPicPr>
            <a:picLocks noChangeAspect="1"/>
          </p:cNvPicPr>
          <p:nvPr/>
        </p:nvPicPr>
        <p:blipFill>
          <a:blip r:embed="rId4"/>
          <a:stretch>
            <a:fillRect/>
          </a:stretch>
        </p:blipFill>
        <p:spPr>
          <a:xfrm>
            <a:off x="694828" y="1486615"/>
            <a:ext cx="4721719" cy="217027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4000" y="310257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1495425"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HTML</a:t>
            </a:r>
            <a:endParaRPr dirty="0"/>
          </a:p>
        </p:txBody>
      </p:sp>
      <p:sp>
        <p:nvSpPr>
          <p:cNvPr id="422" name="Google Shape;422;p37"/>
          <p:cNvSpPr txBox="1">
            <a:spLocks noGrp="1"/>
          </p:cNvSpPr>
          <p:nvPr>
            <p:ph type="subTitle" idx="1"/>
          </p:nvPr>
        </p:nvSpPr>
        <p:spPr>
          <a:xfrm>
            <a:off x="1495425"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 is used to shape the body of site</a:t>
            </a:r>
            <a:endParaRPr dirty="0"/>
          </a:p>
        </p:txBody>
      </p:sp>
      <p:sp>
        <p:nvSpPr>
          <p:cNvPr id="423" name="Google Shape;423;p37"/>
          <p:cNvSpPr/>
          <p:nvPr/>
        </p:nvSpPr>
        <p:spPr>
          <a:xfrm>
            <a:off x="905167" y="1608462"/>
            <a:ext cx="459348" cy="45939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927550" y="156949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JavaScript</a:t>
            </a:r>
            <a:endParaRPr dirty="0"/>
          </a:p>
        </p:txBody>
      </p:sp>
      <p:sp>
        <p:nvSpPr>
          <p:cNvPr id="443" name="Google Shape;443;p37"/>
          <p:cNvSpPr txBox="1">
            <a:spLocks noGrp="1"/>
          </p:cNvSpPr>
          <p:nvPr>
            <p:ph type="title" idx="4"/>
          </p:nvPr>
        </p:nvSpPr>
        <p:spPr>
          <a:xfrm>
            <a:off x="1495425" y="3329975"/>
            <a:ext cx="1322100"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 PAGES</a:t>
            </a:r>
            <a:endParaRPr dirty="0"/>
          </a:p>
        </p:txBody>
      </p:sp>
      <p:sp>
        <p:nvSpPr>
          <p:cNvPr id="444" name="Google Shape;444;p37"/>
          <p:cNvSpPr txBox="1">
            <a:spLocks noGrp="1"/>
          </p:cNvSpPr>
          <p:nvPr>
            <p:ph type="subTitle" idx="5"/>
          </p:nvPr>
        </p:nvSpPr>
        <p:spPr>
          <a:xfrm>
            <a:off x="1495425" y="3733325"/>
            <a:ext cx="1322100" cy="6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a:t>
            </a:r>
            <a:r>
              <a:rPr lang="en" dirty="0"/>
              <a:t>t is used to host our site temporarily</a:t>
            </a:r>
            <a:endParaRPr dirty="0"/>
          </a:p>
        </p:txBody>
      </p:sp>
      <p:sp>
        <p:nvSpPr>
          <p:cNvPr id="445" name="Google Shape;445;p37"/>
          <p:cNvSpPr txBox="1">
            <a:spLocks noGrp="1"/>
          </p:cNvSpPr>
          <p:nvPr>
            <p:ph type="title" idx="6"/>
          </p:nvPr>
        </p:nvSpPr>
        <p:spPr>
          <a:xfrm>
            <a:off x="4211550"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STRAPI</a:t>
            </a:r>
            <a:endParaRPr dirty="0"/>
          </a:p>
        </p:txBody>
      </p:sp>
      <p:sp>
        <p:nvSpPr>
          <p:cNvPr id="446" name="Google Shape;446;p37"/>
          <p:cNvSpPr txBox="1">
            <a:spLocks noGrp="1"/>
          </p:cNvSpPr>
          <p:nvPr>
            <p:ph type="subTitle" idx="9"/>
          </p:nvPr>
        </p:nvSpPr>
        <p:spPr>
          <a:xfrm>
            <a:off x="6927675" y="2003838"/>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a:t>
            </a:r>
            <a:r>
              <a:rPr lang="en" dirty="0"/>
              <a:t>t is used to add logic to our site</a:t>
            </a:r>
            <a:endParaRPr dirty="0"/>
          </a:p>
        </p:txBody>
      </p:sp>
      <p:sp>
        <p:nvSpPr>
          <p:cNvPr id="447" name="Google Shape;447;p37"/>
          <p:cNvSpPr txBox="1">
            <a:spLocks noGrp="1"/>
          </p:cNvSpPr>
          <p:nvPr>
            <p:ph type="title" idx="13"/>
          </p:nvPr>
        </p:nvSpPr>
        <p:spPr>
          <a:xfrm>
            <a:off x="6927674" y="3329974"/>
            <a:ext cx="1423675"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BOOTSTRAP</a:t>
            </a:r>
            <a:endParaRPr dirty="0"/>
          </a:p>
        </p:txBody>
      </p:sp>
      <p:sp>
        <p:nvSpPr>
          <p:cNvPr id="448" name="Google Shape;448;p37"/>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TOOLS AND LANGUAGES</a:t>
            </a:r>
            <a:endParaRPr dirty="0">
              <a:solidFill>
                <a:schemeClr val="accent1"/>
              </a:solidFill>
            </a:endParaRPr>
          </a:p>
        </p:txBody>
      </p:sp>
      <p:sp>
        <p:nvSpPr>
          <p:cNvPr id="449" name="Google Shape;449;p37"/>
          <p:cNvSpPr txBox="1">
            <a:spLocks noGrp="1"/>
          </p:cNvSpPr>
          <p:nvPr>
            <p:ph type="title" idx="2"/>
          </p:nvPr>
        </p:nvSpPr>
        <p:spPr>
          <a:xfrm>
            <a:off x="4211550"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CSS</a:t>
            </a:r>
            <a:endParaRPr dirty="0"/>
          </a:p>
        </p:txBody>
      </p:sp>
      <p:sp>
        <p:nvSpPr>
          <p:cNvPr id="450" name="Google Shape;450;p37"/>
          <p:cNvSpPr txBox="1">
            <a:spLocks noGrp="1"/>
          </p:cNvSpPr>
          <p:nvPr>
            <p:ph type="subTitle" idx="3"/>
          </p:nvPr>
        </p:nvSpPr>
        <p:spPr>
          <a:xfrm>
            <a:off x="4211550"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 is used to style our website</a:t>
            </a:r>
            <a:endParaRPr dirty="0"/>
          </a:p>
        </p:txBody>
      </p:sp>
      <p:sp>
        <p:nvSpPr>
          <p:cNvPr id="451" name="Google Shape;451;p37"/>
          <p:cNvSpPr txBox="1">
            <a:spLocks noGrp="1"/>
          </p:cNvSpPr>
          <p:nvPr>
            <p:ph type="subTitle" idx="7"/>
          </p:nvPr>
        </p:nvSpPr>
        <p:spPr>
          <a:xfrm>
            <a:off x="4211550"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 will be used to write the back-end </a:t>
            </a:r>
            <a:endParaRPr dirty="0"/>
          </a:p>
        </p:txBody>
      </p:sp>
      <p:sp>
        <p:nvSpPr>
          <p:cNvPr id="452" name="Google Shape;452;p37"/>
          <p:cNvSpPr txBox="1">
            <a:spLocks noGrp="1"/>
          </p:cNvSpPr>
          <p:nvPr>
            <p:ph type="subTitle" idx="14"/>
          </p:nvPr>
        </p:nvSpPr>
        <p:spPr>
          <a:xfrm>
            <a:off x="6927675"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 is used to add custom animations </a:t>
            </a:r>
            <a:endParaRPr dirty="0"/>
          </a:p>
        </p:txBody>
      </p:sp>
      <p:sp>
        <p:nvSpPr>
          <p:cNvPr id="453" name="Google Shape;453;p37"/>
          <p:cNvSpPr/>
          <p:nvPr/>
        </p:nvSpPr>
        <p:spPr>
          <a:xfrm>
            <a:off x="1094120" y="1797503"/>
            <a:ext cx="81398" cy="81354"/>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7"/>
          <p:cNvGrpSpPr/>
          <p:nvPr/>
        </p:nvGrpSpPr>
        <p:grpSpPr>
          <a:xfrm>
            <a:off x="3654702" y="1599222"/>
            <a:ext cx="337060" cy="477866"/>
            <a:chOff x="5663302" y="1522010"/>
            <a:chExt cx="260057" cy="368667"/>
          </a:xfrm>
        </p:grpSpPr>
        <p:sp>
          <p:nvSpPr>
            <p:cNvPr id="455" name="Google Shape;455;p37"/>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05157" y="3342903"/>
            <a:ext cx="459361" cy="450505"/>
            <a:chOff x="3162241" y="3336368"/>
            <a:chExt cx="375694" cy="368421"/>
          </a:xfrm>
        </p:grpSpPr>
        <p:sp>
          <p:nvSpPr>
            <p:cNvPr id="472" name="Google Shape;472;p37"/>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3621229" y="3338518"/>
            <a:ext cx="459356" cy="459275"/>
            <a:chOff x="6423902" y="3336368"/>
            <a:chExt cx="368487" cy="368452"/>
          </a:xfrm>
        </p:grpSpPr>
        <p:sp>
          <p:nvSpPr>
            <p:cNvPr id="484" name="Google Shape;484;p37"/>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7"/>
          <p:cNvGrpSpPr/>
          <p:nvPr/>
        </p:nvGrpSpPr>
        <p:grpSpPr>
          <a:xfrm>
            <a:off x="6337275" y="3338477"/>
            <a:ext cx="459312" cy="459356"/>
            <a:chOff x="6423902" y="3936527"/>
            <a:chExt cx="368452" cy="368458"/>
          </a:xfrm>
        </p:grpSpPr>
        <p:sp>
          <p:nvSpPr>
            <p:cNvPr id="487" name="Google Shape;487;p37"/>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7"/>
          <p:cNvGrpSpPr/>
          <p:nvPr/>
        </p:nvGrpSpPr>
        <p:grpSpPr>
          <a:xfrm>
            <a:off x="6337285" y="1608514"/>
            <a:ext cx="459319" cy="459282"/>
            <a:chOff x="8053609" y="3936527"/>
            <a:chExt cx="368457" cy="368457"/>
          </a:xfrm>
        </p:grpSpPr>
        <p:sp>
          <p:nvSpPr>
            <p:cNvPr id="496" name="Google Shape;496;p37"/>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44"/>
          <p:cNvSpPr/>
          <p:nvPr/>
        </p:nvSpPr>
        <p:spPr>
          <a:xfrm>
            <a:off x="4565126" y="1635874"/>
            <a:ext cx="3752374" cy="2936121"/>
          </a:xfrm>
          <a:prstGeom prst="rect">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txBox="1">
            <a:spLocks noGrp="1"/>
          </p:cNvSpPr>
          <p:nvPr>
            <p:ph type="title"/>
          </p:nvPr>
        </p:nvSpPr>
        <p:spPr>
          <a:xfrm>
            <a:off x="4134259" y="518663"/>
            <a:ext cx="4478077"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Hardware and Software </a:t>
            </a:r>
            <a:r>
              <a:rPr lang="en" dirty="0">
                <a:solidFill>
                  <a:schemeClr val="accent1"/>
                </a:solidFill>
              </a:rPr>
              <a:t>REQUIREMENTS</a:t>
            </a:r>
            <a:endParaRPr dirty="0">
              <a:solidFill>
                <a:schemeClr val="accent1"/>
              </a:solidFill>
            </a:endParaRPr>
          </a:p>
        </p:txBody>
      </p:sp>
      <p:cxnSp>
        <p:nvCxnSpPr>
          <p:cNvPr id="2226" name="Google Shape;2226;p44"/>
          <p:cNvCxnSpPr/>
          <p:nvPr/>
        </p:nvCxnSpPr>
        <p:spPr>
          <a:xfrm rot="10800000">
            <a:off x="9661673" y="1563701"/>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7" name="Google Shape;2227;p44"/>
          <p:cNvCxnSpPr>
            <a:cxnSpLocks/>
          </p:cNvCxnSpPr>
          <p:nvPr/>
        </p:nvCxnSpPr>
        <p:spPr>
          <a:xfrm>
            <a:off x="4565125" y="2153975"/>
            <a:ext cx="3752374" cy="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8" name="Google Shape;2228;p44"/>
          <p:cNvCxnSpPr>
            <a:cxnSpLocks/>
          </p:cNvCxnSpPr>
          <p:nvPr/>
        </p:nvCxnSpPr>
        <p:spPr>
          <a:xfrm>
            <a:off x="4564523" y="3940282"/>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29" name="Google Shape;2229;p44"/>
          <p:cNvCxnSpPr>
            <a:cxnSpLocks/>
          </p:cNvCxnSpPr>
          <p:nvPr/>
        </p:nvCxnSpPr>
        <p:spPr>
          <a:xfrm>
            <a:off x="4564523" y="3317651"/>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30" name="Google Shape;2230;p44"/>
          <p:cNvCxnSpPr>
            <a:cxnSpLocks/>
          </p:cNvCxnSpPr>
          <p:nvPr/>
        </p:nvCxnSpPr>
        <p:spPr>
          <a:xfrm>
            <a:off x="4564523" y="3650285"/>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pic>
        <p:nvPicPr>
          <p:cNvPr id="2231" name="Google Shape;2231;p44"/>
          <p:cNvPicPr preferRelativeResize="0"/>
          <p:nvPr/>
        </p:nvPicPr>
        <p:blipFill>
          <a:blip r:embed="rId4">
            <a:alphaModFix/>
          </a:blip>
          <a:stretch>
            <a:fillRect/>
          </a:stretch>
        </p:blipFill>
        <p:spPr>
          <a:xfrm>
            <a:off x="190950" y="1277525"/>
            <a:ext cx="3860975" cy="3436268"/>
          </a:xfrm>
          <a:prstGeom prst="rect">
            <a:avLst/>
          </a:prstGeom>
          <a:noFill/>
          <a:ln>
            <a:noFill/>
          </a:ln>
        </p:spPr>
      </p:pic>
      <p:sp>
        <p:nvSpPr>
          <p:cNvPr id="7" name="TextBox 6">
            <a:extLst>
              <a:ext uri="{FF2B5EF4-FFF2-40B4-BE49-F238E27FC236}">
                <a16:creationId xmlns:a16="http://schemas.microsoft.com/office/drawing/2014/main" id="{C2D68DA2-DE54-4058-B3F7-81C7C80DB60A}"/>
              </a:ext>
            </a:extLst>
          </p:cNvPr>
          <p:cNvSpPr txBox="1"/>
          <p:nvPr/>
        </p:nvSpPr>
        <p:spPr>
          <a:xfrm>
            <a:off x="4564523" y="2089174"/>
            <a:ext cx="3860973" cy="2456955"/>
          </a:xfrm>
          <a:prstGeom prst="rect">
            <a:avLst/>
          </a:prstGeom>
          <a:noFill/>
        </p:spPr>
        <p:txBody>
          <a:bodyPr wrap="square" rtlCol="0">
            <a:spAutoFit/>
          </a:bodyPr>
          <a:lstStyle/>
          <a:p>
            <a:pPr marL="285750" indent="-285750" algn="l">
              <a:lnSpc>
                <a:spcPct val="150000"/>
              </a:lnSpc>
              <a:buFont typeface="Courier New" panose="02070309020205020404" pitchFamily="49" charset="0"/>
              <a:buChar char="o"/>
            </a:pPr>
            <a:r>
              <a:rPr lang="en-IN" sz="1300" b="0" i="0" dirty="0">
                <a:solidFill>
                  <a:schemeClr val="tx1"/>
                </a:solidFill>
                <a:effectLst/>
                <a:latin typeface="Oswald" pitchFamily="2" charset="0"/>
              </a:rPr>
              <a:t>Laptop/PC with minimum specs - Linux/Windows or macOS, 1 gigahertz dual core </a:t>
            </a:r>
            <a:r>
              <a:rPr lang="en-IN" sz="1300" b="0" i="0" dirty="0" err="1">
                <a:solidFill>
                  <a:schemeClr val="tx1"/>
                </a:solidFill>
                <a:effectLst/>
                <a:latin typeface="Oswald" pitchFamily="2" charset="0"/>
              </a:rPr>
              <a:t>cpu</a:t>
            </a:r>
            <a:r>
              <a:rPr lang="en-IN" sz="1300" b="0" i="0" dirty="0">
                <a:solidFill>
                  <a:schemeClr val="tx1"/>
                </a:solidFill>
                <a:effectLst/>
                <a:latin typeface="Oswald" pitchFamily="2" charset="0"/>
              </a:rPr>
              <a:t>, 1 gigabyte ddr2 ram, .NET framework 4.7, any browser with WDDM 1.0 driver , 800 x 600 display output</a:t>
            </a:r>
          </a:p>
          <a:p>
            <a:pPr marL="285750" indent="-285750" algn="l">
              <a:lnSpc>
                <a:spcPct val="150000"/>
              </a:lnSpc>
              <a:buFont typeface="Courier New" panose="02070309020205020404" pitchFamily="49" charset="0"/>
              <a:buChar char="o"/>
            </a:pPr>
            <a:r>
              <a:rPr lang="en-IN" sz="1300" b="0" i="0" dirty="0">
                <a:solidFill>
                  <a:schemeClr val="tx1"/>
                </a:solidFill>
                <a:effectLst/>
                <a:latin typeface="Oswald" pitchFamily="2" charset="0"/>
              </a:rPr>
              <a:t>Digital Camera with minimum 480p recording capacity</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Content and Thumbnail – Max resolution 1920x1080p</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YT account (Public/Unlisted) – for video links</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Good Internet Connection- minimum 2mbps stable </a:t>
            </a:r>
          </a:p>
        </p:txBody>
      </p:sp>
      <p:sp>
        <p:nvSpPr>
          <p:cNvPr id="8" name="TextBox 7">
            <a:extLst>
              <a:ext uri="{FF2B5EF4-FFF2-40B4-BE49-F238E27FC236}">
                <a16:creationId xmlns:a16="http://schemas.microsoft.com/office/drawing/2014/main" id="{15A29A64-D438-4564-B8F8-D47C1697C6EB}"/>
              </a:ext>
            </a:extLst>
          </p:cNvPr>
          <p:cNvSpPr txBox="1"/>
          <p:nvPr/>
        </p:nvSpPr>
        <p:spPr>
          <a:xfrm>
            <a:off x="4564523" y="1643553"/>
            <a:ext cx="3752373" cy="523220"/>
          </a:xfrm>
          <a:prstGeom prst="rect">
            <a:avLst/>
          </a:prstGeom>
          <a:noFill/>
        </p:spPr>
        <p:txBody>
          <a:bodyPr wrap="square" rtlCol="0">
            <a:spAutoFit/>
          </a:bodyPr>
          <a:lstStyle/>
          <a:p>
            <a:pPr algn="ctr"/>
            <a:r>
              <a:rPr lang="en-US" sz="2800" dirty="0">
                <a:solidFill>
                  <a:schemeClr val="tx1"/>
                </a:solidFill>
                <a:latin typeface="Oswald" pitchFamily="2" charset="0"/>
              </a:rPr>
              <a:t>Content Creator/Uploader</a:t>
            </a:r>
            <a:endParaRPr lang="en-IN" sz="2800" dirty="0">
              <a:solidFill>
                <a:schemeClr val="tx1"/>
              </a:solidFill>
              <a:latin typeface="Oswald" pitchFamily="2" charset="0"/>
            </a:endParaRPr>
          </a:p>
        </p:txBody>
      </p:sp>
      <p:cxnSp>
        <p:nvCxnSpPr>
          <p:cNvPr id="12" name="Google Shape;2228;p44">
            <a:extLst>
              <a:ext uri="{FF2B5EF4-FFF2-40B4-BE49-F238E27FC236}">
                <a16:creationId xmlns:a16="http://schemas.microsoft.com/office/drawing/2014/main" id="{403D9D67-3B90-4B52-9383-265252727CB6}"/>
              </a:ext>
            </a:extLst>
          </p:cNvPr>
          <p:cNvCxnSpPr>
            <a:cxnSpLocks/>
          </p:cNvCxnSpPr>
          <p:nvPr/>
        </p:nvCxnSpPr>
        <p:spPr>
          <a:xfrm>
            <a:off x="4564523" y="4264561"/>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155960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44"/>
          <p:cNvSpPr/>
          <p:nvPr/>
        </p:nvSpPr>
        <p:spPr>
          <a:xfrm>
            <a:off x="4565126" y="1635874"/>
            <a:ext cx="3752374" cy="2936121"/>
          </a:xfrm>
          <a:prstGeom prst="rect">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txBox="1">
            <a:spLocks noGrp="1"/>
          </p:cNvSpPr>
          <p:nvPr>
            <p:ph type="title"/>
          </p:nvPr>
        </p:nvSpPr>
        <p:spPr>
          <a:xfrm>
            <a:off x="4134259" y="518663"/>
            <a:ext cx="4478077"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Hardware and Software </a:t>
            </a:r>
            <a:r>
              <a:rPr lang="en" dirty="0">
                <a:solidFill>
                  <a:schemeClr val="accent1"/>
                </a:solidFill>
              </a:rPr>
              <a:t>REQUIREMENTS</a:t>
            </a:r>
            <a:endParaRPr dirty="0">
              <a:solidFill>
                <a:schemeClr val="accent1"/>
              </a:solidFill>
            </a:endParaRPr>
          </a:p>
        </p:txBody>
      </p:sp>
      <p:cxnSp>
        <p:nvCxnSpPr>
          <p:cNvPr id="2226" name="Google Shape;2226;p44"/>
          <p:cNvCxnSpPr/>
          <p:nvPr/>
        </p:nvCxnSpPr>
        <p:spPr>
          <a:xfrm rot="10800000">
            <a:off x="9661673" y="1563701"/>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7" name="Google Shape;2227;p44"/>
          <p:cNvCxnSpPr>
            <a:cxnSpLocks/>
          </p:cNvCxnSpPr>
          <p:nvPr/>
        </p:nvCxnSpPr>
        <p:spPr>
          <a:xfrm>
            <a:off x="4565125" y="2153975"/>
            <a:ext cx="3752374" cy="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8" name="Google Shape;2228;p44"/>
          <p:cNvCxnSpPr>
            <a:cxnSpLocks/>
          </p:cNvCxnSpPr>
          <p:nvPr/>
        </p:nvCxnSpPr>
        <p:spPr>
          <a:xfrm>
            <a:off x="4564523" y="3940282"/>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29" name="Google Shape;2229;p44"/>
          <p:cNvCxnSpPr>
            <a:cxnSpLocks/>
          </p:cNvCxnSpPr>
          <p:nvPr/>
        </p:nvCxnSpPr>
        <p:spPr>
          <a:xfrm>
            <a:off x="4564523" y="3317651"/>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30" name="Google Shape;2230;p44"/>
          <p:cNvCxnSpPr>
            <a:cxnSpLocks/>
          </p:cNvCxnSpPr>
          <p:nvPr/>
        </p:nvCxnSpPr>
        <p:spPr>
          <a:xfrm>
            <a:off x="4564523" y="3650285"/>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pic>
        <p:nvPicPr>
          <p:cNvPr id="2231" name="Google Shape;2231;p44"/>
          <p:cNvPicPr preferRelativeResize="0"/>
          <p:nvPr/>
        </p:nvPicPr>
        <p:blipFill>
          <a:blip r:embed="rId4">
            <a:alphaModFix/>
          </a:blip>
          <a:stretch>
            <a:fillRect/>
          </a:stretch>
        </p:blipFill>
        <p:spPr>
          <a:xfrm>
            <a:off x="190950" y="1277525"/>
            <a:ext cx="3860975" cy="3436268"/>
          </a:xfrm>
          <a:prstGeom prst="rect">
            <a:avLst/>
          </a:prstGeom>
          <a:noFill/>
          <a:ln>
            <a:noFill/>
          </a:ln>
        </p:spPr>
      </p:pic>
      <p:sp>
        <p:nvSpPr>
          <p:cNvPr id="7" name="TextBox 6">
            <a:extLst>
              <a:ext uri="{FF2B5EF4-FFF2-40B4-BE49-F238E27FC236}">
                <a16:creationId xmlns:a16="http://schemas.microsoft.com/office/drawing/2014/main" id="{C2D68DA2-DE54-4058-B3F7-81C7C80DB60A}"/>
              </a:ext>
            </a:extLst>
          </p:cNvPr>
          <p:cNvSpPr txBox="1"/>
          <p:nvPr/>
        </p:nvSpPr>
        <p:spPr>
          <a:xfrm>
            <a:off x="4564523" y="2089174"/>
            <a:ext cx="3860973" cy="2456955"/>
          </a:xfrm>
          <a:prstGeom prst="rect">
            <a:avLst/>
          </a:prstGeom>
          <a:noFill/>
        </p:spPr>
        <p:txBody>
          <a:bodyPr wrap="square" rtlCol="0">
            <a:spAutoFit/>
          </a:bodyPr>
          <a:lstStyle/>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Smartphone</a:t>
            </a:r>
            <a:r>
              <a:rPr lang="en-IN" sz="1300" b="0" i="0" dirty="0">
                <a:solidFill>
                  <a:schemeClr val="tx1"/>
                </a:solidFill>
                <a:effectLst/>
                <a:latin typeface="Oswald" pitchFamily="2" charset="0"/>
              </a:rPr>
              <a:t>/Tablet with minimum specs – Android/IOS, </a:t>
            </a:r>
            <a:r>
              <a:rPr lang="en-IN" sz="1300" dirty="0">
                <a:solidFill>
                  <a:schemeClr val="tx1"/>
                </a:solidFill>
                <a:latin typeface="Oswald" pitchFamily="2" charset="0"/>
              </a:rPr>
              <a:t>500</a:t>
            </a:r>
            <a:r>
              <a:rPr lang="en-IN" sz="1300" b="0" i="0" dirty="0">
                <a:solidFill>
                  <a:schemeClr val="tx1"/>
                </a:solidFill>
                <a:effectLst/>
                <a:latin typeface="Oswald" pitchFamily="2" charset="0"/>
              </a:rPr>
              <a:t> </a:t>
            </a:r>
            <a:r>
              <a:rPr lang="en-IN" sz="1300" dirty="0">
                <a:solidFill>
                  <a:schemeClr val="tx1"/>
                </a:solidFill>
                <a:latin typeface="Oswald" pitchFamily="2" charset="0"/>
              </a:rPr>
              <a:t>meg</a:t>
            </a:r>
            <a:r>
              <a:rPr lang="en-IN" sz="1300" b="0" i="0" dirty="0">
                <a:solidFill>
                  <a:schemeClr val="tx1"/>
                </a:solidFill>
                <a:effectLst/>
                <a:latin typeface="Oswald" pitchFamily="2" charset="0"/>
              </a:rPr>
              <a:t>ahertz dual core </a:t>
            </a:r>
            <a:r>
              <a:rPr lang="en-IN" sz="1300" b="0" i="0" dirty="0" err="1">
                <a:solidFill>
                  <a:schemeClr val="tx1"/>
                </a:solidFill>
                <a:effectLst/>
                <a:latin typeface="Oswald" pitchFamily="2" charset="0"/>
              </a:rPr>
              <a:t>cpu</a:t>
            </a:r>
            <a:r>
              <a:rPr lang="en-IN" sz="1300" b="0" i="0" dirty="0">
                <a:solidFill>
                  <a:schemeClr val="tx1"/>
                </a:solidFill>
                <a:effectLst/>
                <a:latin typeface="Oswald" pitchFamily="2" charset="0"/>
              </a:rPr>
              <a:t>, 500 </a:t>
            </a:r>
            <a:r>
              <a:rPr lang="en-IN" sz="1300" dirty="0">
                <a:solidFill>
                  <a:schemeClr val="tx1"/>
                </a:solidFill>
                <a:latin typeface="Oswald" pitchFamily="2" charset="0"/>
              </a:rPr>
              <a:t>meg</a:t>
            </a:r>
            <a:r>
              <a:rPr lang="en-IN" sz="1300" b="0" i="0" dirty="0">
                <a:solidFill>
                  <a:schemeClr val="tx1"/>
                </a:solidFill>
                <a:effectLst/>
                <a:latin typeface="Oswald" pitchFamily="2" charset="0"/>
              </a:rPr>
              <a:t>abyte Lpddr1 ram, Wide -vine L1 support, 5inch Display</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CC’s site</a:t>
            </a:r>
            <a:r>
              <a:rPr lang="en-IN" sz="1300" b="0" i="0" dirty="0">
                <a:solidFill>
                  <a:schemeClr val="tx1"/>
                </a:solidFill>
                <a:effectLst/>
                <a:latin typeface="Oswald" pitchFamily="2" charset="0"/>
              </a:rPr>
              <a:t> Link - shared by teacher</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Authentication ID/PASS – account created by teacher</a:t>
            </a: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FourFlix Subscription if </a:t>
            </a:r>
            <a:r>
              <a:rPr lang="en-IN" sz="1300" dirty="0" err="1">
                <a:solidFill>
                  <a:schemeClr val="tx1"/>
                </a:solidFill>
                <a:latin typeface="Oswald" pitchFamily="2" charset="0"/>
              </a:rPr>
              <a:t>needeed</a:t>
            </a:r>
            <a:endParaRPr lang="en-IN" sz="1300" dirty="0">
              <a:solidFill>
                <a:schemeClr val="tx1"/>
              </a:solidFill>
              <a:latin typeface="Oswald" pitchFamily="2" charset="0"/>
            </a:endParaRPr>
          </a:p>
          <a:p>
            <a:pPr marL="285750" indent="-285750" algn="l">
              <a:lnSpc>
                <a:spcPct val="150000"/>
              </a:lnSpc>
              <a:buFont typeface="Courier New" panose="02070309020205020404" pitchFamily="49" charset="0"/>
              <a:buChar char="o"/>
            </a:pPr>
            <a:r>
              <a:rPr lang="en-IN" sz="1300" dirty="0">
                <a:solidFill>
                  <a:schemeClr val="tx1"/>
                </a:solidFill>
                <a:latin typeface="Oswald" pitchFamily="2" charset="0"/>
              </a:rPr>
              <a:t>Good Internet Connection- minimum 6mbps stable for FHD output</a:t>
            </a:r>
          </a:p>
        </p:txBody>
      </p:sp>
      <p:sp>
        <p:nvSpPr>
          <p:cNvPr id="8" name="TextBox 7">
            <a:extLst>
              <a:ext uri="{FF2B5EF4-FFF2-40B4-BE49-F238E27FC236}">
                <a16:creationId xmlns:a16="http://schemas.microsoft.com/office/drawing/2014/main" id="{15A29A64-D438-4564-B8F8-D47C1697C6EB}"/>
              </a:ext>
            </a:extLst>
          </p:cNvPr>
          <p:cNvSpPr txBox="1"/>
          <p:nvPr/>
        </p:nvSpPr>
        <p:spPr>
          <a:xfrm>
            <a:off x="4564523" y="1643553"/>
            <a:ext cx="3752373" cy="523220"/>
          </a:xfrm>
          <a:prstGeom prst="rect">
            <a:avLst/>
          </a:prstGeom>
          <a:noFill/>
        </p:spPr>
        <p:txBody>
          <a:bodyPr wrap="square" rtlCol="0">
            <a:spAutoFit/>
          </a:bodyPr>
          <a:lstStyle/>
          <a:p>
            <a:pPr algn="ctr"/>
            <a:r>
              <a:rPr lang="en-US" sz="2800" dirty="0">
                <a:solidFill>
                  <a:schemeClr val="tx1"/>
                </a:solidFill>
                <a:latin typeface="Oswald" pitchFamily="2" charset="0"/>
              </a:rPr>
              <a:t>Subscriber/Viewer</a:t>
            </a:r>
            <a:endParaRPr lang="en-IN" sz="2800" dirty="0">
              <a:solidFill>
                <a:schemeClr val="tx1"/>
              </a:solidFill>
              <a:latin typeface="Oswald" pitchFamily="2" charset="0"/>
            </a:endParaRPr>
          </a:p>
        </p:txBody>
      </p:sp>
      <p:cxnSp>
        <p:nvCxnSpPr>
          <p:cNvPr id="12" name="Google Shape;2228;p44">
            <a:extLst>
              <a:ext uri="{FF2B5EF4-FFF2-40B4-BE49-F238E27FC236}">
                <a16:creationId xmlns:a16="http://schemas.microsoft.com/office/drawing/2014/main" id="{403D9D67-3B90-4B52-9383-265252727CB6}"/>
              </a:ext>
            </a:extLst>
          </p:cNvPr>
          <p:cNvCxnSpPr>
            <a:cxnSpLocks/>
          </p:cNvCxnSpPr>
          <p:nvPr/>
        </p:nvCxnSpPr>
        <p:spPr>
          <a:xfrm>
            <a:off x="4563921" y="3057752"/>
            <a:ext cx="3752975"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872583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132975"/>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84063" y="1543600"/>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PRE-DEVELOPMENT</a:t>
            </a:r>
            <a:endParaRPr dirty="0"/>
          </a:p>
        </p:txBody>
      </p:sp>
      <p:sp>
        <p:nvSpPr>
          <p:cNvPr id="375" name="Google Shape;375;p36"/>
          <p:cNvSpPr txBox="1">
            <a:spLocks noGrp="1"/>
          </p:cNvSpPr>
          <p:nvPr>
            <p:ph type="subTitle" idx="1"/>
          </p:nvPr>
        </p:nvSpPr>
        <p:spPr>
          <a:xfrm>
            <a:off x="1584063" y="1938600"/>
            <a:ext cx="23373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Static page with partial functionality and no content implementation</a:t>
            </a:r>
            <a:endParaRPr dirty="0"/>
          </a:p>
        </p:txBody>
      </p:sp>
      <p:sp>
        <p:nvSpPr>
          <p:cNvPr id="376" name="Google Shape;376;p36"/>
          <p:cNvSpPr txBox="1">
            <a:spLocks noGrp="1"/>
          </p:cNvSpPr>
          <p:nvPr>
            <p:ph type="title" idx="2"/>
          </p:nvPr>
        </p:nvSpPr>
        <p:spPr>
          <a:xfrm>
            <a:off x="5704788" y="1543600"/>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FUTURE PLANS</a:t>
            </a:r>
            <a:endParaRPr dirty="0"/>
          </a:p>
        </p:txBody>
      </p:sp>
      <p:sp>
        <p:nvSpPr>
          <p:cNvPr id="377" name="Google Shape;377;p36"/>
          <p:cNvSpPr txBox="1">
            <a:spLocks noGrp="1"/>
          </p:cNvSpPr>
          <p:nvPr>
            <p:ph type="subTitle" idx="3"/>
          </p:nvPr>
        </p:nvSpPr>
        <p:spPr>
          <a:xfrm>
            <a:off x="5704788" y="1938600"/>
            <a:ext cx="23409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Complete funality for both end-user and sudo-user with admin page</a:t>
            </a:r>
            <a:endParaRPr dirty="0"/>
          </a:p>
        </p:txBody>
      </p:sp>
      <p:grpSp>
        <p:nvGrpSpPr>
          <p:cNvPr id="378" name="Google Shape;378;p36"/>
          <p:cNvGrpSpPr/>
          <p:nvPr/>
        </p:nvGrpSpPr>
        <p:grpSpPr>
          <a:xfrm>
            <a:off x="3014051" y="3291050"/>
            <a:ext cx="461914" cy="491319"/>
            <a:chOff x="8064537" y="2721380"/>
            <a:chExt cx="346600" cy="368664"/>
          </a:xfrm>
        </p:grpSpPr>
        <p:sp>
          <p:nvSpPr>
            <p:cNvPr id="379" name="Google Shape;379;p36"/>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title" idx="4"/>
          </p:nvPr>
        </p:nvSpPr>
        <p:spPr>
          <a:xfrm>
            <a:off x="3644425" y="3290400"/>
            <a:ext cx="23373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CURRENT STAGE</a:t>
            </a:r>
            <a:endParaRPr dirty="0"/>
          </a:p>
        </p:txBody>
      </p:sp>
      <p:sp>
        <p:nvSpPr>
          <p:cNvPr id="385" name="Google Shape;385;p36"/>
          <p:cNvSpPr txBox="1">
            <a:spLocks noGrp="1"/>
          </p:cNvSpPr>
          <p:nvPr>
            <p:ph type="subTitle" idx="5"/>
          </p:nvPr>
        </p:nvSpPr>
        <p:spPr>
          <a:xfrm>
            <a:off x="3644425" y="3682009"/>
            <a:ext cx="23373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Almost fully functional for end-user with all content visibility and usability</a:t>
            </a:r>
            <a:endParaRPr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DEVELOPMENT </a:t>
            </a:r>
            <a:r>
              <a:rPr lang="en">
                <a:solidFill>
                  <a:schemeClr val="accent1"/>
                </a:solidFill>
              </a:rPr>
              <a:t>STAGES</a:t>
            </a:r>
            <a:endParaRPr>
              <a:solidFill>
                <a:schemeClr val="accent1"/>
              </a:solidFill>
            </a:endParaRPr>
          </a:p>
        </p:txBody>
      </p:sp>
      <p:grpSp>
        <p:nvGrpSpPr>
          <p:cNvPr id="387" name="Google Shape;387;p36"/>
          <p:cNvGrpSpPr/>
          <p:nvPr/>
        </p:nvGrpSpPr>
        <p:grpSpPr>
          <a:xfrm>
            <a:off x="947571" y="1571123"/>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6"/>
          <p:cNvGrpSpPr/>
          <p:nvPr/>
        </p:nvGrpSpPr>
        <p:grpSpPr>
          <a:xfrm>
            <a:off x="5059037" y="1581475"/>
            <a:ext cx="461928" cy="366913"/>
            <a:chOff x="7238791" y="2759364"/>
            <a:chExt cx="368452" cy="292664"/>
          </a:xfrm>
        </p:grpSpPr>
        <p:sp>
          <p:nvSpPr>
            <p:cNvPr id="395" name="Google Shape;395;p36"/>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45"/>
          <p:cNvGrpSpPr/>
          <p:nvPr/>
        </p:nvGrpSpPr>
        <p:grpSpPr>
          <a:xfrm rot="2700000">
            <a:off x="727020" y="-950104"/>
            <a:ext cx="1182830" cy="2546274"/>
            <a:chOff x="7350442" y="2608992"/>
            <a:chExt cx="777239" cy="1673160"/>
          </a:xfrm>
        </p:grpSpPr>
        <p:sp>
          <p:nvSpPr>
            <p:cNvPr id="2237" name="Google Shape;2237;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5" name="Google Shape;2245;p45"/>
          <p:cNvSpPr/>
          <p:nvPr/>
        </p:nvSpPr>
        <p:spPr>
          <a:xfrm>
            <a:off x="747157" y="1381200"/>
            <a:ext cx="2405700" cy="24057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6" name="Google Shape;2246;p45" title="Points scored">
            <a:hlinkClick r:id="rId4"/>
          </p:cNvPr>
          <p:cNvPicPr preferRelativeResize="0"/>
          <p:nvPr/>
        </p:nvPicPr>
        <p:blipFill>
          <a:blip r:embed="rId5">
            <a:alphaModFix/>
          </a:blip>
          <a:stretch>
            <a:fillRect/>
          </a:stretch>
        </p:blipFill>
        <p:spPr>
          <a:xfrm>
            <a:off x="713225" y="1491577"/>
            <a:ext cx="2473551" cy="2184962"/>
          </a:xfrm>
          <a:prstGeom prst="rect">
            <a:avLst/>
          </a:prstGeom>
          <a:noFill/>
          <a:ln>
            <a:noFill/>
          </a:ln>
          <a:effectLst>
            <a:outerShdw blurRad="57150" dist="19050" dir="5400000" algn="bl" rotWithShape="0">
              <a:srgbClr val="3FF5E1">
                <a:alpha val="50000"/>
              </a:srgbClr>
            </a:outerShdw>
          </a:effectLst>
        </p:spPr>
      </p:pic>
      <p:sp>
        <p:nvSpPr>
          <p:cNvPr id="2247" name="Google Shape;2247;p45"/>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STRAPI </a:t>
            </a:r>
            <a:r>
              <a:rPr lang="en" dirty="0">
                <a:solidFill>
                  <a:schemeClr val="accent1"/>
                </a:solidFill>
              </a:rPr>
              <a:t>ADVANTAGES</a:t>
            </a:r>
            <a:endParaRPr dirty="0">
              <a:solidFill>
                <a:schemeClr val="accent1"/>
              </a:solidFill>
            </a:endParaRPr>
          </a:p>
        </p:txBody>
      </p:sp>
      <p:sp>
        <p:nvSpPr>
          <p:cNvPr id="2248" name="Google Shape;2248;p45"/>
          <p:cNvSpPr txBox="1">
            <a:spLocks noGrp="1"/>
          </p:cNvSpPr>
          <p:nvPr>
            <p:ph type="subTitle" idx="1"/>
          </p:nvPr>
        </p:nvSpPr>
        <p:spPr>
          <a:xfrm>
            <a:off x="5305425" y="16215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latin typeface="DM Sans"/>
                <a:ea typeface="DM Sans"/>
                <a:cs typeface="DM Sans"/>
                <a:sym typeface="DM Sans"/>
              </a:rPr>
              <a:t>Work of hundreds of lines of code can be done with a few clicks</a:t>
            </a:r>
            <a:endParaRPr dirty="0">
              <a:solidFill>
                <a:schemeClr val="dk1"/>
              </a:solidFill>
              <a:latin typeface="DM Sans"/>
              <a:ea typeface="DM Sans"/>
              <a:cs typeface="DM Sans"/>
              <a:sym typeface="DM Sans"/>
            </a:endParaRPr>
          </a:p>
        </p:txBody>
      </p:sp>
      <p:sp>
        <p:nvSpPr>
          <p:cNvPr id="2249" name="Google Shape;2249;p45"/>
          <p:cNvSpPr txBox="1">
            <a:spLocks noGrp="1"/>
          </p:cNvSpPr>
          <p:nvPr>
            <p:ph type="title" idx="4294967295"/>
          </p:nvPr>
        </p:nvSpPr>
        <p:spPr>
          <a:xfrm>
            <a:off x="3855350" y="12959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solidFill>
                  <a:schemeClr val="accent1"/>
                </a:solidFill>
                <a:latin typeface="Oswald ExtraLight"/>
                <a:ea typeface="Oswald ExtraLight"/>
                <a:cs typeface="Oswald ExtraLight"/>
                <a:sym typeface="Oswald ExtraLight"/>
              </a:rPr>
              <a:t>60%</a:t>
            </a:r>
            <a:endParaRPr sz="5200" dirty="0">
              <a:solidFill>
                <a:schemeClr val="accent1"/>
              </a:solidFill>
              <a:latin typeface="Oswald ExtraLight"/>
              <a:ea typeface="Oswald ExtraLight"/>
              <a:cs typeface="Oswald ExtraLight"/>
              <a:sym typeface="Oswald ExtraLight"/>
            </a:endParaRPr>
          </a:p>
        </p:txBody>
      </p:sp>
      <p:sp>
        <p:nvSpPr>
          <p:cNvPr id="2250" name="Google Shape;2250;p45"/>
          <p:cNvSpPr txBox="1">
            <a:spLocks noGrp="1"/>
          </p:cNvSpPr>
          <p:nvPr>
            <p:ph type="title" idx="4294967295"/>
          </p:nvPr>
        </p:nvSpPr>
        <p:spPr>
          <a:xfrm>
            <a:off x="3855350" y="2479088"/>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3"/>
                </a:solidFill>
                <a:latin typeface="Oswald ExtraLight"/>
                <a:ea typeface="Oswald ExtraLight"/>
                <a:cs typeface="Oswald ExtraLight"/>
                <a:sym typeface="Oswald ExtraLight"/>
              </a:rPr>
              <a:t>40%</a:t>
            </a:r>
            <a:endParaRPr sz="5200">
              <a:solidFill>
                <a:schemeClr val="accent3"/>
              </a:solidFill>
              <a:latin typeface="Oswald ExtraLight"/>
              <a:ea typeface="Oswald ExtraLight"/>
              <a:cs typeface="Oswald ExtraLight"/>
              <a:sym typeface="Oswald ExtraLight"/>
            </a:endParaRPr>
          </a:p>
        </p:txBody>
      </p:sp>
      <p:grpSp>
        <p:nvGrpSpPr>
          <p:cNvPr id="2251" name="Google Shape;2251;p45"/>
          <p:cNvGrpSpPr/>
          <p:nvPr/>
        </p:nvGrpSpPr>
        <p:grpSpPr>
          <a:xfrm rot="2700000">
            <a:off x="7431745" y="-950104"/>
            <a:ext cx="1182830" cy="2546274"/>
            <a:chOff x="7350442" y="2608992"/>
            <a:chExt cx="777239" cy="1673160"/>
          </a:xfrm>
        </p:grpSpPr>
        <p:sp>
          <p:nvSpPr>
            <p:cNvPr id="2252" name="Google Shape;2252;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0" name="Google Shape;2260;p45"/>
          <p:cNvSpPr txBox="1">
            <a:spLocks noGrp="1"/>
          </p:cNvSpPr>
          <p:nvPr>
            <p:ph type="title" idx="4294967295"/>
          </p:nvPr>
        </p:nvSpPr>
        <p:spPr>
          <a:xfrm>
            <a:off x="3855350" y="36885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6"/>
                </a:solidFill>
                <a:latin typeface="Oswald ExtraLight"/>
                <a:ea typeface="Oswald ExtraLight"/>
                <a:cs typeface="Oswald ExtraLight"/>
                <a:sym typeface="Oswald ExtraLight"/>
              </a:rPr>
              <a:t>50%</a:t>
            </a:r>
            <a:endParaRPr sz="5200">
              <a:solidFill>
                <a:schemeClr val="accent6"/>
              </a:solidFill>
              <a:latin typeface="Oswald ExtraLight"/>
              <a:ea typeface="Oswald ExtraLight"/>
              <a:cs typeface="Oswald ExtraLight"/>
              <a:sym typeface="Oswald ExtraLight"/>
            </a:endParaRPr>
          </a:p>
        </p:txBody>
      </p:sp>
      <p:grpSp>
        <p:nvGrpSpPr>
          <p:cNvPr id="2261" name="Google Shape;2261;p45"/>
          <p:cNvGrpSpPr/>
          <p:nvPr/>
        </p:nvGrpSpPr>
        <p:grpSpPr>
          <a:xfrm>
            <a:off x="1581527" y="2215732"/>
            <a:ext cx="736882" cy="736953"/>
            <a:chOff x="720000" y="3936527"/>
            <a:chExt cx="368422" cy="368458"/>
          </a:xfrm>
        </p:grpSpPr>
        <p:sp>
          <p:nvSpPr>
            <p:cNvPr id="2262" name="Google Shape;2262;p45"/>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45"/>
          <p:cNvSpPr txBox="1">
            <a:spLocks noGrp="1"/>
          </p:cNvSpPr>
          <p:nvPr>
            <p:ph type="subTitle" idx="2"/>
          </p:nvPr>
        </p:nvSpPr>
        <p:spPr>
          <a:xfrm>
            <a:off x="619446" y="4022126"/>
            <a:ext cx="2548136" cy="64460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2"/>
              </a:buClr>
              <a:buSzPts val="1100"/>
              <a:buFont typeface="Arial"/>
              <a:buNone/>
            </a:pPr>
            <a:r>
              <a:rPr lang="en-US" sz="1100" dirty="0" err="1">
                <a:solidFill>
                  <a:schemeClr val="dk1"/>
                </a:solidFill>
                <a:latin typeface="DM Sans"/>
                <a:ea typeface="DM Sans"/>
                <a:cs typeface="DM Sans"/>
                <a:sym typeface="DM Sans"/>
              </a:rPr>
              <a:t>Strapi</a:t>
            </a:r>
            <a:r>
              <a:rPr lang="en-US" sz="1100" dirty="0">
                <a:solidFill>
                  <a:schemeClr val="dk1"/>
                </a:solidFill>
                <a:latin typeface="DM Sans"/>
                <a:ea typeface="DM Sans"/>
                <a:cs typeface="DM Sans"/>
                <a:sym typeface="DM Sans"/>
              </a:rPr>
              <a:t> makes it possible for Front-end web developers to do Full-Stack work through page linking and dashboarding of back-end with actually writing the code from scratch</a:t>
            </a:r>
            <a:endParaRPr dirty="0">
              <a:solidFill>
                <a:schemeClr val="dk1"/>
              </a:solidFill>
              <a:latin typeface="DM Sans"/>
              <a:ea typeface="DM Sans"/>
              <a:cs typeface="DM Sans"/>
              <a:sym typeface="DM Sans"/>
            </a:endParaRPr>
          </a:p>
        </p:txBody>
      </p:sp>
      <p:sp>
        <p:nvSpPr>
          <p:cNvPr id="2273" name="Google Shape;2273;p45"/>
          <p:cNvSpPr txBox="1">
            <a:spLocks noGrp="1"/>
          </p:cNvSpPr>
          <p:nvPr>
            <p:ph type="title" idx="4294967295"/>
          </p:nvPr>
        </p:nvSpPr>
        <p:spPr>
          <a:xfrm>
            <a:off x="5305425" y="1275975"/>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dirty="0"/>
              <a:t>SPEED</a:t>
            </a:r>
            <a:endParaRPr sz="2200" dirty="0"/>
          </a:p>
        </p:txBody>
      </p:sp>
      <p:sp>
        <p:nvSpPr>
          <p:cNvPr id="2274" name="Google Shape;2274;p45"/>
          <p:cNvSpPr txBox="1">
            <a:spLocks noGrp="1"/>
          </p:cNvSpPr>
          <p:nvPr>
            <p:ph type="subTitle" idx="3"/>
          </p:nvPr>
        </p:nvSpPr>
        <p:spPr>
          <a:xfrm>
            <a:off x="5305425" y="28178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latin typeface="DM Sans"/>
                <a:ea typeface="DM Sans"/>
                <a:cs typeface="DM Sans"/>
                <a:sym typeface="DM Sans"/>
              </a:rPr>
              <a:t>Big functional changes are easier to make because of modularity</a:t>
            </a:r>
            <a:endParaRPr dirty="0">
              <a:solidFill>
                <a:schemeClr val="dk1"/>
              </a:solidFill>
              <a:latin typeface="DM Sans"/>
              <a:ea typeface="DM Sans"/>
              <a:cs typeface="DM Sans"/>
              <a:sym typeface="DM Sans"/>
            </a:endParaRPr>
          </a:p>
        </p:txBody>
      </p:sp>
      <p:sp>
        <p:nvSpPr>
          <p:cNvPr id="2275" name="Google Shape;2275;p45"/>
          <p:cNvSpPr txBox="1">
            <a:spLocks noGrp="1"/>
          </p:cNvSpPr>
          <p:nvPr>
            <p:ph type="title" idx="4294967295"/>
          </p:nvPr>
        </p:nvSpPr>
        <p:spPr>
          <a:xfrm>
            <a:off x="5305425" y="2472270"/>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EFFICIENCY</a:t>
            </a:r>
            <a:endParaRPr sz="2200"/>
          </a:p>
        </p:txBody>
      </p:sp>
      <p:sp>
        <p:nvSpPr>
          <p:cNvPr id="2276" name="Google Shape;2276;p45"/>
          <p:cNvSpPr txBox="1">
            <a:spLocks noGrp="1"/>
          </p:cNvSpPr>
          <p:nvPr>
            <p:ph type="subTitle" idx="4"/>
          </p:nvPr>
        </p:nvSpPr>
        <p:spPr>
          <a:xfrm>
            <a:off x="5305425" y="4047000"/>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latin typeface="DM Sans"/>
                <a:ea typeface="DM Sans"/>
                <a:cs typeface="DM Sans"/>
                <a:sym typeface="DM Sans"/>
              </a:rPr>
              <a:t>Almost no chances of code-bug and error because of predictive debuging</a:t>
            </a:r>
            <a:endParaRPr dirty="0">
              <a:solidFill>
                <a:schemeClr val="dk1"/>
              </a:solidFill>
              <a:latin typeface="DM Sans"/>
              <a:ea typeface="DM Sans"/>
              <a:cs typeface="DM Sans"/>
              <a:sym typeface="DM Sans"/>
            </a:endParaRPr>
          </a:p>
        </p:txBody>
      </p:sp>
      <p:sp>
        <p:nvSpPr>
          <p:cNvPr id="2277" name="Google Shape;2277;p45"/>
          <p:cNvSpPr txBox="1">
            <a:spLocks noGrp="1"/>
          </p:cNvSpPr>
          <p:nvPr>
            <p:ph type="title" idx="4294967295"/>
          </p:nvPr>
        </p:nvSpPr>
        <p:spPr>
          <a:xfrm>
            <a:off x="5305425" y="3701426"/>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dirty="0"/>
              <a:t>PREDICTION</a:t>
            </a:r>
            <a:endParaRPr sz="2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70"/>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BRIEFING</a:t>
            </a:r>
            <a:endParaRPr dirty="0"/>
          </a:p>
        </p:txBody>
      </p:sp>
      <p:sp>
        <p:nvSpPr>
          <p:cNvPr id="243" name="Google Shape;243;p32"/>
          <p:cNvSpPr txBox="1">
            <a:spLocks noGrp="1"/>
          </p:cNvSpPr>
          <p:nvPr>
            <p:ph type="title" idx="2"/>
          </p:nvPr>
        </p:nvSpPr>
        <p:spPr>
          <a:xfrm>
            <a:off x="695771"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4" name="Google Shape;244;p32"/>
          <p:cNvSpPr txBox="1">
            <a:spLocks noGrp="1"/>
          </p:cNvSpPr>
          <p:nvPr>
            <p:ph type="subTitle" idx="1"/>
          </p:nvPr>
        </p:nvSpPr>
        <p:spPr>
          <a:xfrm>
            <a:off x="1849288" y="2105212"/>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a:t>
            </a:r>
            <a:r>
              <a:rPr lang="en" dirty="0"/>
              <a:t> overview of the project by our SEO SPEC - RAAJ </a:t>
            </a:r>
            <a:endParaRPr dirty="0"/>
          </a:p>
        </p:txBody>
      </p:sp>
      <p:sp>
        <p:nvSpPr>
          <p:cNvPr id="245" name="Google Shape;245;p32"/>
          <p:cNvSpPr txBox="1">
            <a:spLocks noGrp="1"/>
          </p:cNvSpPr>
          <p:nvPr>
            <p:ph type="title" idx="3"/>
          </p:nvPr>
        </p:nvSpPr>
        <p:spPr>
          <a:xfrm>
            <a:off x="6111838" y="1730349"/>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OBJECTIVES &amp; GOAL</a:t>
            </a:r>
            <a:endParaRPr dirty="0"/>
          </a:p>
        </p:txBody>
      </p:sp>
      <p:sp>
        <p:nvSpPr>
          <p:cNvPr id="246" name="Google Shape;246;p32"/>
          <p:cNvSpPr txBox="1">
            <a:spLocks noGrp="1"/>
          </p:cNvSpPr>
          <p:nvPr>
            <p:ph type="title" idx="4"/>
          </p:nvPr>
        </p:nvSpPr>
        <p:spPr>
          <a:xfrm>
            <a:off x="4961874"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7" name="Google Shape;247;p32"/>
          <p:cNvSpPr txBox="1">
            <a:spLocks noGrp="1"/>
          </p:cNvSpPr>
          <p:nvPr>
            <p:ph type="subTitle" idx="5"/>
          </p:nvPr>
        </p:nvSpPr>
        <p:spPr>
          <a:xfrm>
            <a:off x="6111838" y="2110350"/>
            <a:ext cx="23364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of the purpose of our project by - MERINA</a:t>
            </a:r>
            <a:endParaRPr dirty="0"/>
          </a:p>
        </p:txBody>
      </p:sp>
      <p:sp>
        <p:nvSpPr>
          <p:cNvPr id="248" name="Google Shape;248;p32"/>
          <p:cNvSpPr txBox="1">
            <a:spLocks noGrp="1"/>
          </p:cNvSpPr>
          <p:nvPr>
            <p:ph type="title" idx="6"/>
          </p:nvPr>
        </p:nvSpPr>
        <p:spPr>
          <a:xfrm>
            <a:off x="1853037" y="3419068"/>
            <a:ext cx="239623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DEVELOPMENT CYCLE</a:t>
            </a:r>
            <a:endParaRPr dirty="0"/>
          </a:p>
        </p:txBody>
      </p:sp>
      <p:sp>
        <p:nvSpPr>
          <p:cNvPr id="249" name="Google Shape;249;p32"/>
          <p:cNvSpPr txBox="1">
            <a:spLocks noGrp="1"/>
          </p:cNvSpPr>
          <p:nvPr>
            <p:ph type="title" idx="7"/>
          </p:nvPr>
        </p:nvSpPr>
        <p:spPr>
          <a:xfrm>
            <a:off x="695771" y="3448775"/>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0" name="Google Shape;250;p32"/>
          <p:cNvSpPr txBox="1">
            <a:spLocks noGrp="1"/>
          </p:cNvSpPr>
          <p:nvPr>
            <p:ph type="subTitle" idx="8"/>
          </p:nvPr>
        </p:nvSpPr>
        <p:spPr>
          <a:xfrm>
            <a:off x="1853037" y="3800225"/>
            <a:ext cx="2396225"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In-Depth gothrough of the making process by Soumik</a:t>
            </a:r>
            <a:endParaRPr dirty="0"/>
          </a:p>
        </p:txBody>
      </p:sp>
      <p:sp>
        <p:nvSpPr>
          <p:cNvPr id="251" name="Google Shape;251;p32"/>
          <p:cNvSpPr txBox="1">
            <a:spLocks noGrp="1"/>
          </p:cNvSpPr>
          <p:nvPr>
            <p:ph type="title" idx="9"/>
          </p:nvPr>
        </p:nvSpPr>
        <p:spPr>
          <a:xfrm>
            <a:off x="6111838" y="3421989"/>
            <a:ext cx="2336400"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a:t>
            </a:r>
            <a:endParaRPr dirty="0"/>
          </a:p>
        </p:txBody>
      </p:sp>
      <p:sp>
        <p:nvSpPr>
          <p:cNvPr id="252" name="Google Shape;252;p32"/>
          <p:cNvSpPr txBox="1">
            <a:spLocks noGrp="1"/>
          </p:cNvSpPr>
          <p:nvPr>
            <p:ph type="title" idx="13"/>
          </p:nvPr>
        </p:nvSpPr>
        <p:spPr>
          <a:xfrm>
            <a:off x="4961874" y="3453772"/>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3" name="Google Shape;253;p32"/>
          <p:cNvSpPr txBox="1">
            <a:spLocks noGrp="1"/>
          </p:cNvSpPr>
          <p:nvPr>
            <p:ph type="subTitle" idx="14"/>
          </p:nvPr>
        </p:nvSpPr>
        <p:spPr>
          <a:xfrm>
            <a:off x="6111838" y="3797480"/>
            <a:ext cx="2336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working demo of our website by - TERESA</a:t>
            </a:r>
            <a:endParaRPr dirty="0"/>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FOURFLIX </a:t>
            </a:r>
            <a:r>
              <a:rPr lang="en" dirty="0">
                <a:solidFill>
                  <a:schemeClr val="accent1"/>
                </a:solidFill>
              </a:rPr>
              <a:t>OVERVIEW</a:t>
            </a:r>
            <a:endParaRPr dirty="0">
              <a:solidFill>
                <a:schemeClr val="accent1"/>
              </a:solidFill>
            </a:endParaRPr>
          </a:p>
        </p:txBody>
      </p:sp>
      <p:cxnSp>
        <p:nvCxnSpPr>
          <p:cNvPr id="255" name="Google Shape;255;p32"/>
          <p:cNvCxnSpPr/>
          <p:nvPr/>
        </p:nvCxnSpPr>
        <p:spPr>
          <a:xfrm>
            <a:off x="1611488"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87763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7" name="Google Shape;257;p32"/>
          <p:cNvCxnSpPr/>
          <p:nvPr/>
        </p:nvCxnSpPr>
        <p:spPr>
          <a:xfrm>
            <a:off x="161148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1148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587763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911E-BE13-44B8-9F8D-944DA499D1A0}"/>
              </a:ext>
            </a:extLst>
          </p:cNvPr>
          <p:cNvSpPr>
            <a:spLocks noGrp="1"/>
          </p:cNvSpPr>
          <p:nvPr>
            <p:ph type="title"/>
          </p:nvPr>
        </p:nvSpPr>
        <p:spPr>
          <a:xfrm>
            <a:off x="928432" y="425203"/>
            <a:ext cx="7704000" cy="572700"/>
          </a:xfrm>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808EEA46-D7A0-4D67-B418-F7289862102A}"/>
              </a:ext>
            </a:extLst>
          </p:cNvPr>
          <p:cNvSpPr>
            <a:spLocks noGrp="1"/>
          </p:cNvSpPr>
          <p:nvPr>
            <p:ph type="body" idx="1"/>
          </p:nvPr>
        </p:nvSpPr>
        <p:spPr>
          <a:xfrm>
            <a:off x="699828" y="890329"/>
            <a:ext cx="7704000" cy="3496500"/>
          </a:xfrm>
        </p:spPr>
        <p:txBody>
          <a:bodyPr/>
          <a:lstStyle/>
          <a:p>
            <a:pPr marL="152400" indent="0">
              <a:lnSpc>
                <a:spcPct val="150000"/>
              </a:lnSpc>
              <a:buNone/>
            </a:pPr>
            <a:r>
              <a:rPr lang="en-US" sz="1000" dirty="0"/>
              <a:t>Although the core concept of the project is our very own creation of mind but here are some considerable references, we made use of:</a:t>
            </a:r>
            <a:br>
              <a:rPr lang="en-US" sz="900" dirty="0"/>
            </a:br>
            <a:r>
              <a:rPr lang="en-US" sz="900" dirty="0"/>
              <a:t>1.  Harvard’s CS50: Introduction to Computer Science - David J. Malan { </a:t>
            </a:r>
            <a:r>
              <a:rPr lang="en-US" sz="900" dirty="0">
                <a:hlinkClick r:id="rId3"/>
              </a:rPr>
              <a:t>https://pll.harvard.edu/course/cs50-introduction-computer-science?delta=0</a:t>
            </a:r>
            <a:r>
              <a:rPr lang="en-US" sz="900" dirty="0"/>
              <a:t> </a:t>
            </a:r>
            <a:br>
              <a:rPr lang="en-US" sz="900" dirty="0"/>
            </a:br>
            <a:r>
              <a:rPr lang="en-US" sz="900" dirty="0"/>
              <a:t>2.  Netflix, Inc. is an American subscription streaming service and production company. { </a:t>
            </a:r>
            <a:r>
              <a:rPr lang="en-US" sz="900" dirty="0">
                <a:hlinkClick r:id="rId4"/>
              </a:rPr>
              <a:t>https://www.netflix.com/browse</a:t>
            </a:r>
            <a:r>
              <a:rPr lang="en-US" sz="900" dirty="0"/>
              <a:t> </a:t>
            </a:r>
            <a:br>
              <a:rPr lang="en-US" sz="900" dirty="0"/>
            </a:br>
            <a:r>
              <a:rPr lang="en-US" sz="900" dirty="0"/>
              <a:t>3.  YouTube - YouTube is an American online video sharing and social media platform headquartered in San Bruno, California. { </a:t>
            </a:r>
            <a:r>
              <a:rPr lang="en-US" sz="900" dirty="0">
                <a:hlinkClick r:id="rId5"/>
              </a:rPr>
              <a:t>https://www.youtube.com/</a:t>
            </a:r>
            <a:r>
              <a:rPr lang="en-US" sz="900" dirty="0"/>
              <a:t> </a:t>
            </a:r>
            <a:br>
              <a:rPr lang="en-US" sz="900" dirty="0"/>
            </a:br>
            <a:r>
              <a:rPr lang="en-US" sz="900" dirty="0"/>
              <a:t>4. WIX - Wix.com Ltd. is an Israeli software company, publicly listed in the US, that provides cloud-based web development services. It allows users to create HTML5 websites and mobile sites through the use of online drag and drop tools. { </a:t>
            </a:r>
            <a:r>
              <a:rPr lang="en-US" sz="900" dirty="0">
                <a:hlinkClick r:id="rId6"/>
              </a:rPr>
              <a:t>https://www.wix.com/</a:t>
            </a:r>
            <a:r>
              <a:rPr lang="en-US" sz="900" dirty="0"/>
              <a:t> </a:t>
            </a:r>
            <a:br>
              <a:rPr lang="en-US" sz="900" dirty="0"/>
            </a:br>
            <a:r>
              <a:rPr lang="en-US" sz="900" dirty="0"/>
              <a:t>5.  Full-Stack Web Development Boot Camp with HTML, CSS, JavaScript, Node, React, MongoDB, Web3 and </a:t>
            </a:r>
            <a:r>
              <a:rPr lang="en-US" sz="900" dirty="0" err="1"/>
              <a:t>DApps</a:t>
            </a:r>
            <a:r>
              <a:rPr lang="en-US" sz="900" dirty="0"/>
              <a:t> – Dr. Angela Yu </a:t>
            </a:r>
            <a:r>
              <a:rPr lang="en-US" sz="900" dirty="0">
                <a:hlinkClick r:id="rId7"/>
              </a:rPr>
              <a:t>https://www.udemy.com/course/the-complete-web-development-bootcamp/</a:t>
            </a:r>
            <a:r>
              <a:rPr lang="en-US" sz="900" dirty="0"/>
              <a:t> </a:t>
            </a:r>
            <a:br>
              <a:rPr lang="en-US" sz="900" dirty="0"/>
            </a:br>
            <a:r>
              <a:rPr lang="en-US" sz="900" dirty="0"/>
              <a:t>6.  Complete </a:t>
            </a:r>
            <a:r>
              <a:rPr lang="en-US" sz="900" dirty="0" err="1"/>
              <a:t>Strapi</a:t>
            </a:r>
            <a:r>
              <a:rPr lang="en-US" sz="900" dirty="0"/>
              <a:t> Course by </a:t>
            </a:r>
            <a:r>
              <a:rPr lang="en-US" sz="900" dirty="0" err="1"/>
              <a:t>CodeWithHarry</a:t>
            </a:r>
            <a:r>
              <a:rPr lang="en-US" sz="900" dirty="0"/>
              <a:t> { </a:t>
            </a:r>
            <a:r>
              <a:rPr lang="en-US" sz="900" dirty="0">
                <a:hlinkClick r:id="rId8"/>
              </a:rPr>
              <a:t>https://www.youtube.com/playlist?list=PLu0W_9lII9ajKKSG5aROCiw9iro5vK-gE</a:t>
            </a:r>
            <a:r>
              <a:rPr lang="en-US" sz="900" dirty="0"/>
              <a:t> </a:t>
            </a:r>
            <a:br>
              <a:rPr lang="en-US" sz="900" dirty="0"/>
            </a:br>
            <a:r>
              <a:rPr lang="en-US" sz="900" dirty="0"/>
              <a:t>7.  Git, GitHub, &amp; GitHub Desktop – Coder </a:t>
            </a:r>
            <a:r>
              <a:rPr lang="en-US" sz="900" dirty="0" err="1"/>
              <a:t>Coder</a:t>
            </a:r>
            <a:r>
              <a:rPr lang="en-US" sz="900" dirty="0"/>
              <a:t> YT { </a:t>
            </a:r>
            <a:r>
              <a:rPr lang="en-US" sz="900" dirty="0">
                <a:hlinkClick r:id="rId9"/>
              </a:rPr>
              <a:t>https://www.youtube.com/watch?v=8Dd7KRpKeaE</a:t>
            </a:r>
            <a:r>
              <a:rPr lang="en-US" sz="900" dirty="0"/>
              <a:t> </a:t>
            </a:r>
            <a:br>
              <a:rPr lang="en-US" sz="900" dirty="0"/>
            </a:br>
            <a:r>
              <a:rPr lang="en-US" sz="900" dirty="0"/>
              <a:t>8.  Affinity Designer Guide- Danilo </a:t>
            </a:r>
            <a:r>
              <a:rPr lang="en-US" sz="900" dirty="0" err="1"/>
              <a:t>Fiocco</a:t>
            </a:r>
            <a:r>
              <a:rPr lang="en-US" sz="900" dirty="0"/>
              <a:t> </a:t>
            </a:r>
            <a:r>
              <a:rPr lang="en-US" sz="900" dirty="0">
                <a:hlinkClick r:id="rId10"/>
              </a:rPr>
              <a:t>–</a:t>
            </a:r>
            <a:r>
              <a:rPr lang="en-US" sz="900" dirty="0"/>
              <a:t> Illustration { </a:t>
            </a:r>
            <a:r>
              <a:rPr lang="en-US" sz="900" dirty="0">
                <a:hlinkClick r:id="rId10"/>
              </a:rPr>
              <a:t>https://www.youtube.com/watch?v=JvC82Jl1fuA</a:t>
            </a:r>
            <a:r>
              <a:rPr lang="en-US" sz="900" dirty="0"/>
              <a:t> </a:t>
            </a:r>
            <a:br>
              <a:rPr lang="en-US" sz="900" dirty="0"/>
            </a:br>
            <a:r>
              <a:rPr lang="en-US" sz="900" dirty="0"/>
              <a:t>9.  Bill Gates: how online courses can radically improve education by 2030 – The Verge { </a:t>
            </a:r>
            <a:r>
              <a:rPr lang="en-US" sz="900" dirty="0">
                <a:hlinkClick r:id="rId11"/>
              </a:rPr>
              <a:t>https://www.youtube.com/watch?v=Hrd0NiWMIjk</a:t>
            </a:r>
            <a:r>
              <a:rPr lang="en-US" sz="900" dirty="0"/>
              <a:t> </a:t>
            </a:r>
            <a:br>
              <a:rPr lang="en-US" sz="900" dirty="0"/>
            </a:br>
            <a:r>
              <a:rPr lang="en-US" sz="900" dirty="0"/>
              <a:t>10. Online learning could change academia – TED TALKS | Tyler Dewitt { </a:t>
            </a:r>
            <a:r>
              <a:rPr lang="en-US" sz="900" dirty="0">
                <a:hlinkClick r:id="rId12"/>
              </a:rPr>
              <a:t>https://www.youtube.com/watch?v=aGiIIGjlHg0</a:t>
            </a:r>
            <a:r>
              <a:rPr lang="en-US" sz="900" dirty="0"/>
              <a:t> </a:t>
            </a:r>
          </a:p>
          <a:p>
            <a:pPr marL="152400" indent="0">
              <a:lnSpc>
                <a:spcPct val="150000"/>
              </a:lnSpc>
              <a:buNone/>
            </a:pPr>
            <a:r>
              <a:rPr lang="en-US" sz="1000" dirty="0"/>
              <a:t>Because the concept was unique, we needed to learn lots of very short skills to some huge technical skills. So, it’s really hard to memorize all and make all of them present/list here at once.</a:t>
            </a:r>
            <a:endParaRPr lang="en-IN" sz="1000" dirty="0"/>
          </a:p>
        </p:txBody>
      </p:sp>
    </p:spTree>
    <p:extLst>
      <p:ext uri="{BB962C8B-B14F-4D97-AF65-F5344CB8AC3E}">
        <p14:creationId xmlns:p14="http://schemas.microsoft.com/office/powerpoint/2010/main" val="1466887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48"/>
          <p:cNvSpPr/>
          <p:nvPr/>
        </p:nvSpPr>
        <p:spPr>
          <a:xfrm>
            <a:off x="5381274" y="2248375"/>
            <a:ext cx="688500" cy="688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grpSp>
        <p:nvGrpSpPr>
          <p:cNvPr id="2298" name="Google Shape;2298;p48"/>
          <p:cNvGrpSpPr/>
          <p:nvPr/>
        </p:nvGrpSpPr>
        <p:grpSpPr>
          <a:xfrm rot="5400000">
            <a:off x="6188956" y="-943509"/>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7" name="Google Shape;2307;p48"/>
          <p:cNvSpPr txBox="1">
            <a:spLocks noGrp="1"/>
          </p:cNvSpPr>
          <p:nvPr>
            <p:ph type="subTitle" idx="1"/>
          </p:nvPr>
        </p:nvSpPr>
        <p:spPr>
          <a:xfrm>
            <a:off x="5381275" y="3173650"/>
            <a:ext cx="2887500" cy="91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Here’s a small demo of our website- FOUFLIX, the basic features, functionalities and it’s responsiveness!</a:t>
            </a:r>
            <a:endParaRPr dirty="0"/>
          </a:p>
        </p:txBody>
      </p:sp>
      <p:sp>
        <p:nvSpPr>
          <p:cNvPr id="2308" name="Google Shape;2308;p48"/>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FOURFLIX LIVE </a:t>
            </a:r>
            <a:r>
              <a:rPr lang="en" dirty="0">
                <a:solidFill>
                  <a:schemeClr val="accent1"/>
                </a:solidFill>
              </a:rPr>
              <a:t>DEMO</a:t>
            </a:r>
            <a:endParaRPr dirty="0">
              <a:solidFill>
                <a:schemeClr val="accent1"/>
              </a:solidFill>
            </a:endParaRPr>
          </a:p>
        </p:txBody>
      </p:sp>
      <p:grpSp>
        <p:nvGrpSpPr>
          <p:cNvPr id="2309" name="Google Shape;2309;p48"/>
          <p:cNvGrpSpPr/>
          <p:nvPr/>
        </p:nvGrpSpPr>
        <p:grpSpPr>
          <a:xfrm>
            <a:off x="720080" y="1418174"/>
            <a:ext cx="3861739" cy="3189976"/>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3" name="Google Shape;2313;p48"/>
          <p:cNvPicPr preferRelativeResize="0"/>
          <p:nvPr/>
        </p:nvPicPr>
        <p:blipFill>
          <a:blip r:embed="rId4"/>
          <a:srcRect/>
          <a:stretch/>
        </p:blipFill>
        <p:spPr>
          <a:xfrm>
            <a:off x="926119" y="1624274"/>
            <a:ext cx="3449266" cy="1938415"/>
          </a:xfrm>
          <a:prstGeom prst="rect">
            <a:avLst/>
          </a:prstGeom>
          <a:noFill/>
          <a:ln w="19050" cap="flat" cmpd="sng">
            <a:solidFill>
              <a:schemeClr val="accent1"/>
            </a:solidFill>
            <a:prstDash val="solid"/>
            <a:round/>
            <a:headEnd type="none" w="sm" len="sm"/>
            <a:tailEnd type="none" w="sm" len="sm"/>
          </a:ln>
        </p:spPr>
      </p:pic>
      <p:pic>
        <p:nvPicPr>
          <p:cNvPr id="3" name="Graphic 2" descr="Computer with solid fill">
            <a:extLst>
              <a:ext uri="{FF2B5EF4-FFF2-40B4-BE49-F238E27FC236}">
                <a16:creationId xmlns:a16="http://schemas.microsoft.com/office/drawing/2014/main" id="{8F5E4C9E-B11D-4760-9087-1A57C47557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2931" y="2300888"/>
            <a:ext cx="585186" cy="58518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grpSp>
        <p:nvGrpSpPr>
          <p:cNvPr id="2329" name="Google Shape;2329;p49"/>
          <p:cNvGrpSpPr/>
          <p:nvPr/>
        </p:nvGrpSpPr>
        <p:grpSpPr>
          <a:xfrm>
            <a:off x="5011159" y="3508823"/>
            <a:ext cx="312300" cy="312300"/>
            <a:chOff x="4243200" y="3980875"/>
            <a:chExt cx="312300" cy="312300"/>
          </a:xfrm>
        </p:grpSpPr>
        <p:sp>
          <p:nvSpPr>
            <p:cNvPr id="2330" name="Google Shape;2330;p49"/>
            <p:cNvSpPr/>
            <p:nvPr/>
          </p:nvSpPr>
          <p:spPr>
            <a:xfrm>
              <a:off x="4243200" y="3980875"/>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2331" name="Google Shape;2331;p49"/>
            <p:cNvSpPr/>
            <p:nvPr/>
          </p:nvSpPr>
          <p:spPr>
            <a:xfrm>
              <a:off x="4377356" y="4110222"/>
              <a:ext cx="97183" cy="97419"/>
            </a:xfrm>
            <a:custGeom>
              <a:avLst/>
              <a:gdLst/>
              <a:ahLst/>
              <a:cxnLst/>
              <a:rect l="l" t="t" r="r" b="b"/>
              <a:pathLst>
                <a:path w="681984" h="683639" extrusionOk="0">
                  <a:moveTo>
                    <a:pt x="681982" y="675001"/>
                  </a:moveTo>
                  <a:cubicBezTo>
                    <a:pt x="682049" y="677412"/>
                    <a:pt x="680576" y="679890"/>
                    <a:pt x="679437" y="683640"/>
                  </a:cubicBezTo>
                  <a:lnTo>
                    <a:pt x="432643" y="683640"/>
                  </a:lnTo>
                  <a:lnTo>
                    <a:pt x="432643" y="655780"/>
                  </a:lnTo>
                  <a:cubicBezTo>
                    <a:pt x="432643" y="546212"/>
                    <a:pt x="432911" y="436578"/>
                    <a:pt x="432442" y="327011"/>
                  </a:cubicBezTo>
                  <a:cubicBezTo>
                    <a:pt x="432375" y="304843"/>
                    <a:pt x="431304" y="282340"/>
                    <a:pt x="427687" y="260507"/>
                  </a:cubicBezTo>
                  <a:cubicBezTo>
                    <a:pt x="420655" y="218314"/>
                    <a:pt x="399358" y="194740"/>
                    <a:pt x="366206" y="188779"/>
                  </a:cubicBezTo>
                  <a:cubicBezTo>
                    <a:pt x="328568" y="182015"/>
                    <a:pt x="287112" y="197151"/>
                    <a:pt x="270770" y="232311"/>
                  </a:cubicBezTo>
                  <a:cubicBezTo>
                    <a:pt x="257309" y="261243"/>
                    <a:pt x="247799" y="294663"/>
                    <a:pt x="246995" y="326341"/>
                  </a:cubicBezTo>
                  <a:cubicBezTo>
                    <a:pt x="244249" y="438520"/>
                    <a:pt x="245923" y="550833"/>
                    <a:pt x="245856" y="663079"/>
                  </a:cubicBezTo>
                  <a:cubicBezTo>
                    <a:pt x="245856" y="669241"/>
                    <a:pt x="245254" y="675335"/>
                    <a:pt x="244852" y="683238"/>
                  </a:cubicBezTo>
                  <a:lnTo>
                    <a:pt x="0" y="683238"/>
                  </a:lnTo>
                  <a:lnTo>
                    <a:pt x="0" y="2327"/>
                  </a:lnTo>
                  <a:lnTo>
                    <a:pt x="244450" y="2327"/>
                  </a:lnTo>
                  <a:lnTo>
                    <a:pt x="244450" y="90061"/>
                  </a:lnTo>
                  <a:cubicBezTo>
                    <a:pt x="273717" y="67960"/>
                    <a:pt x="300305" y="38626"/>
                    <a:pt x="333323" y="24763"/>
                  </a:cubicBezTo>
                  <a:cubicBezTo>
                    <a:pt x="424808" y="-13679"/>
                    <a:pt x="539197" y="-12742"/>
                    <a:pt x="607576" y="66219"/>
                  </a:cubicBezTo>
                  <a:cubicBezTo>
                    <a:pt x="651845" y="117319"/>
                    <a:pt x="674615" y="179336"/>
                    <a:pt x="676892" y="244835"/>
                  </a:cubicBezTo>
                  <a:cubicBezTo>
                    <a:pt x="681915" y="388090"/>
                    <a:pt x="680777" y="531612"/>
                    <a:pt x="681982" y="67500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49"/>
            <p:cNvSpPr/>
            <p:nvPr/>
          </p:nvSpPr>
          <p:spPr>
            <a:xfrm>
              <a:off x="4323623" y="4110517"/>
              <a:ext cx="34949" cy="97116"/>
            </a:xfrm>
            <a:custGeom>
              <a:avLst/>
              <a:gdLst/>
              <a:ahLst/>
              <a:cxnLst/>
              <a:rect l="l" t="t" r="r" b="b"/>
              <a:pathLst>
                <a:path w="245253" h="681513" extrusionOk="0">
                  <a:moveTo>
                    <a:pt x="0" y="0"/>
                  </a:moveTo>
                  <a:lnTo>
                    <a:pt x="245254" y="0"/>
                  </a:lnTo>
                  <a:lnTo>
                    <a:pt x="245254" y="681514"/>
                  </a:lnTo>
                  <a:lnTo>
                    <a:pt x="0" y="681514"/>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49"/>
            <p:cNvSpPr/>
            <p:nvPr/>
          </p:nvSpPr>
          <p:spPr>
            <a:xfrm>
              <a:off x="4323469" y="4065751"/>
              <a:ext cx="35313" cy="35312"/>
            </a:xfrm>
            <a:custGeom>
              <a:avLst/>
              <a:gdLst/>
              <a:ahLst/>
              <a:cxnLst/>
              <a:rect l="l" t="t" r="r" b="b"/>
              <a:pathLst>
                <a:path w="247808" h="247807" extrusionOk="0">
                  <a:moveTo>
                    <a:pt x="247801" y="122899"/>
                  </a:moveTo>
                  <a:cubicBezTo>
                    <a:pt x="248538" y="191546"/>
                    <a:pt x="193821" y="247200"/>
                    <a:pt x="125107" y="247803"/>
                  </a:cubicBezTo>
                  <a:cubicBezTo>
                    <a:pt x="56661" y="248405"/>
                    <a:pt x="471" y="193287"/>
                    <a:pt x="2" y="125109"/>
                  </a:cubicBezTo>
                  <a:cubicBezTo>
                    <a:pt x="-400" y="56529"/>
                    <a:pt x="54585" y="539"/>
                    <a:pt x="122897" y="4"/>
                  </a:cubicBezTo>
                  <a:cubicBezTo>
                    <a:pt x="191477" y="-532"/>
                    <a:pt x="247064" y="54185"/>
                    <a:pt x="247801" y="122899"/>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4" name="Google Shape;2334;p49"/>
          <p:cNvGrpSpPr/>
          <p:nvPr/>
        </p:nvGrpSpPr>
        <p:grpSpPr>
          <a:xfrm>
            <a:off x="3771177" y="3509322"/>
            <a:ext cx="312300" cy="312300"/>
            <a:chOff x="5310000" y="3980888"/>
            <a:chExt cx="312300" cy="312300"/>
          </a:xfrm>
        </p:grpSpPr>
        <p:sp>
          <p:nvSpPr>
            <p:cNvPr id="2335" name="Google Shape;2335;p49"/>
            <p:cNvSpPr/>
            <p:nvPr/>
          </p:nvSpPr>
          <p:spPr>
            <a:xfrm>
              <a:off x="5310000"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6" name="Google Shape;2336;p49"/>
            <p:cNvSpPr/>
            <p:nvPr/>
          </p:nvSpPr>
          <p:spPr>
            <a:xfrm>
              <a:off x="5377327" y="4065461"/>
              <a:ext cx="176404" cy="142157"/>
            </a:xfrm>
            <a:custGeom>
              <a:avLst/>
              <a:gdLst/>
              <a:ahLst/>
              <a:cxnLst/>
              <a:rect l="l" t="t" r="r" b="b"/>
              <a:pathLst>
                <a:path w="1237922" h="997595" extrusionOk="0">
                  <a:moveTo>
                    <a:pt x="1237923" y="128587"/>
                  </a:moveTo>
                  <a:cubicBezTo>
                    <a:pt x="1206579" y="161002"/>
                    <a:pt x="1176911" y="195493"/>
                    <a:pt x="1143156" y="225162"/>
                  </a:cubicBezTo>
                  <a:cubicBezTo>
                    <a:pt x="1124605" y="241570"/>
                    <a:pt x="1117238" y="256773"/>
                    <a:pt x="1117037" y="281352"/>
                  </a:cubicBezTo>
                  <a:cubicBezTo>
                    <a:pt x="1114426" y="625591"/>
                    <a:pt x="877409" y="914846"/>
                    <a:pt x="537188" y="982555"/>
                  </a:cubicBezTo>
                  <a:cubicBezTo>
                    <a:pt x="358438" y="1018118"/>
                    <a:pt x="186452" y="990659"/>
                    <a:pt x="26454" y="899710"/>
                  </a:cubicBezTo>
                  <a:cubicBezTo>
                    <a:pt x="19824" y="895960"/>
                    <a:pt x="13596" y="891473"/>
                    <a:pt x="0" y="882766"/>
                  </a:cubicBezTo>
                  <a:cubicBezTo>
                    <a:pt x="140844" y="895290"/>
                    <a:pt x="260591" y="861134"/>
                    <a:pt x="372971" y="778691"/>
                  </a:cubicBezTo>
                  <a:cubicBezTo>
                    <a:pt x="257979" y="766301"/>
                    <a:pt x="180090" y="711986"/>
                    <a:pt x="136826" y="602017"/>
                  </a:cubicBezTo>
                  <a:lnTo>
                    <a:pt x="240901" y="602017"/>
                  </a:lnTo>
                  <a:cubicBezTo>
                    <a:pt x="108027" y="541674"/>
                    <a:pt x="45274" y="460972"/>
                    <a:pt x="49627" y="351606"/>
                  </a:cubicBezTo>
                  <a:cubicBezTo>
                    <a:pt x="82779" y="360714"/>
                    <a:pt x="115997" y="369890"/>
                    <a:pt x="149215" y="378998"/>
                  </a:cubicBezTo>
                  <a:cubicBezTo>
                    <a:pt x="40519" y="246459"/>
                    <a:pt x="20494" y="150755"/>
                    <a:pt x="84654" y="45340"/>
                  </a:cubicBezTo>
                  <a:cubicBezTo>
                    <a:pt x="223220" y="203730"/>
                    <a:pt x="396009" y="292134"/>
                    <a:pt x="608782" y="305931"/>
                  </a:cubicBezTo>
                  <a:cubicBezTo>
                    <a:pt x="599205" y="243512"/>
                    <a:pt x="605031" y="186318"/>
                    <a:pt x="634901" y="133007"/>
                  </a:cubicBezTo>
                  <a:cubicBezTo>
                    <a:pt x="715268" y="-10515"/>
                    <a:pt x="902256" y="-44336"/>
                    <a:pt x="1026557" y="63289"/>
                  </a:cubicBezTo>
                  <a:cubicBezTo>
                    <a:pt x="1041358" y="76080"/>
                    <a:pt x="1054216" y="79831"/>
                    <a:pt x="1071429" y="73469"/>
                  </a:cubicBezTo>
                  <a:cubicBezTo>
                    <a:pt x="1114693" y="57529"/>
                    <a:pt x="1158024" y="41657"/>
                    <a:pt x="1199749" y="26320"/>
                  </a:cubicBezTo>
                  <a:cubicBezTo>
                    <a:pt x="1197337" y="59069"/>
                    <a:pt x="1169611" y="97110"/>
                    <a:pt x="1107661" y="157385"/>
                  </a:cubicBezTo>
                  <a:cubicBezTo>
                    <a:pt x="1149251" y="146268"/>
                    <a:pt x="1190841" y="135083"/>
                    <a:pt x="1232498" y="123966"/>
                  </a:cubicBezTo>
                  <a:cubicBezTo>
                    <a:pt x="1234306" y="125506"/>
                    <a:pt x="1236114" y="127047"/>
                    <a:pt x="1237923" y="12858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7" name="Google Shape;2337;p49"/>
          <p:cNvGrpSpPr/>
          <p:nvPr/>
        </p:nvGrpSpPr>
        <p:grpSpPr>
          <a:xfrm>
            <a:off x="4391168" y="3509322"/>
            <a:ext cx="312300" cy="312300"/>
            <a:chOff x="4748025" y="3980888"/>
            <a:chExt cx="312300" cy="312300"/>
          </a:xfrm>
        </p:grpSpPr>
        <p:sp>
          <p:nvSpPr>
            <p:cNvPr id="2338" name="Google Shape;2338;p49"/>
            <p:cNvSpPr/>
            <p:nvPr/>
          </p:nvSpPr>
          <p:spPr>
            <a:xfrm>
              <a:off x="4748025"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9" name="Google Shape;2339;p49"/>
            <p:cNvSpPr/>
            <p:nvPr/>
          </p:nvSpPr>
          <p:spPr>
            <a:xfrm>
              <a:off x="4864264" y="4057157"/>
              <a:ext cx="79825" cy="159764"/>
            </a:xfrm>
            <a:custGeom>
              <a:avLst/>
              <a:gdLst/>
              <a:ahLst/>
              <a:cxnLst/>
              <a:rect l="l" t="t" r="r" b="b"/>
              <a:pathLst>
                <a:path w="560176" h="1121153" extrusionOk="0">
                  <a:moveTo>
                    <a:pt x="558967" y="392207"/>
                  </a:moveTo>
                  <a:cubicBezTo>
                    <a:pt x="552404" y="441566"/>
                    <a:pt x="546912" y="491126"/>
                    <a:pt x="542023" y="540686"/>
                  </a:cubicBezTo>
                  <a:cubicBezTo>
                    <a:pt x="540483" y="556023"/>
                    <a:pt x="535259" y="561380"/>
                    <a:pt x="518917" y="560845"/>
                  </a:cubicBezTo>
                  <a:cubicBezTo>
                    <a:pt x="477127" y="559438"/>
                    <a:pt x="435202" y="561246"/>
                    <a:pt x="393411" y="559974"/>
                  </a:cubicBezTo>
                  <a:cubicBezTo>
                    <a:pt x="376534" y="559505"/>
                    <a:pt x="372716" y="564729"/>
                    <a:pt x="372917" y="581003"/>
                  </a:cubicBezTo>
                  <a:cubicBezTo>
                    <a:pt x="373721" y="667331"/>
                    <a:pt x="373319" y="753726"/>
                    <a:pt x="373319" y="840120"/>
                  </a:cubicBezTo>
                  <a:cubicBezTo>
                    <a:pt x="373319" y="925645"/>
                    <a:pt x="372850" y="1011102"/>
                    <a:pt x="373654" y="1096626"/>
                  </a:cubicBezTo>
                  <a:cubicBezTo>
                    <a:pt x="373788" y="1114039"/>
                    <a:pt x="370975" y="1121540"/>
                    <a:pt x="350950" y="1121138"/>
                  </a:cubicBezTo>
                  <a:cubicBezTo>
                    <a:pt x="283308" y="1119798"/>
                    <a:pt x="215598" y="1119865"/>
                    <a:pt x="147889" y="1121071"/>
                  </a:cubicBezTo>
                  <a:cubicBezTo>
                    <a:pt x="128333" y="1121473"/>
                    <a:pt x="124850" y="1114708"/>
                    <a:pt x="124917" y="1096894"/>
                  </a:cubicBezTo>
                  <a:cubicBezTo>
                    <a:pt x="125587" y="926783"/>
                    <a:pt x="124984" y="756673"/>
                    <a:pt x="125721" y="586562"/>
                  </a:cubicBezTo>
                  <a:cubicBezTo>
                    <a:pt x="125855" y="566671"/>
                    <a:pt x="122372" y="558032"/>
                    <a:pt x="100071" y="559840"/>
                  </a:cubicBezTo>
                  <a:cubicBezTo>
                    <a:pt x="73549" y="562050"/>
                    <a:pt x="46693" y="559639"/>
                    <a:pt x="19971" y="560710"/>
                  </a:cubicBezTo>
                  <a:cubicBezTo>
                    <a:pt x="5572" y="561246"/>
                    <a:pt x="-322" y="557898"/>
                    <a:pt x="13" y="541891"/>
                  </a:cubicBezTo>
                  <a:cubicBezTo>
                    <a:pt x="1018" y="492064"/>
                    <a:pt x="951" y="442169"/>
                    <a:pt x="80" y="392274"/>
                  </a:cubicBezTo>
                  <a:cubicBezTo>
                    <a:pt x="-254" y="376603"/>
                    <a:pt x="5237" y="372718"/>
                    <a:pt x="19971" y="373254"/>
                  </a:cubicBezTo>
                  <a:cubicBezTo>
                    <a:pt x="47564" y="374326"/>
                    <a:pt x="75291" y="372250"/>
                    <a:pt x="102750" y="373991"/>
                  </a:cubicBezTo>
                  <a:cubicBezTo>
                    <a:pt x="122439" y="375330"/>
                    <a:pt x="125587" y="367963"/>
                    <a:pt x="125788" y="350015"/>
                  </a:cubicBezTo>
                  <a:cubicBezTo>
                    <a:pt x="126525" y="286123"/>
                    <a:pt x="119961" y="221896"/>
                    <a:pt x="136102" y="158607"/>
                  </a:cubicBezTo>
                  <a:cubicBezTo>
                    <a:pt x="155725" y="81387"/>
                    <a:pt x="203811" y="34038"/>
                    <a:pt x="280763" y="14883"/>
                  </a:cubicBezTo>
                  <a:cubicBezTo>
                    <a:pt x="368430" y="-6950"/>
                    <a:pt x="457771" y="2426"/>
                    <a:pt x="546510" y="15"/>
                  </a:cubicBezTo>
                  <a:cubicBezTo>
                    <a:pt x="557427" y="-252"/>
                    <a:pt x="560106" y="4369"/>
                    <a:pt x="560039" y="14281"/>
                  </a:cubicBezTo>
                  <a:cubicBezTo>
                    <a:pt x="559771" y="67658"/>
                    <a:pt x="559503" y="121102"/>
                    <a:pt x="560173" y="174546"/>
                  </a:cubicBezTo>
                  <a:cubicBezTo>
                    <a:pt x="560374" y="188744"/>
                    <a:pt x="552337" y="187472"/>
                    <a:pt x="543095" y="187472"/>
                  </a:cubicBezTo>
                  <a:cubicBezTo>
                    <a:pt x="508403" y="187673"/>
                    <a:pt x="473577" y="186601"/>
                    <a:pt x="438952" y="188878"/>
                  </a:cubicBezTo>
                  <a:cubicBezTo>
                    <a:pt x="388991" y="192294"/>
                    <a:pt x="377002" y="204617"/>
                    <a:pt x="374324" y="254445"/>
                  </a:cubicBezTo>
                  <a:cubicBezTo>
                    <a:pt x="372515" y="288199"/>
                    <a:pt x="374190" y="322154"/>
                    <a:pt x="372984" y="355975"/>
                  </a:cubicBezTo>
                  <a:cubicBezTo>
                    <a:pt x="372448" y="370240"/>
                    <a:pt x="377270" y="374058"/>
                    <a:pt x="391067" y="373857"/>
                  </a:cubicBezTo>
                  <a:cubicBezTo>
                    <a:pt x="440961" y="373120"/>
                    <a:pt x="490856" y="374058"/>
                    <a:pt x="540684" y="373254"/>
                  </a:cubicBezTo>
                  <a:cubicBezTo>
                    <a:pt x="555485" y="373053"/>
                    <a:pt x="561043" y="375933"/>
                    <a:pt x="558967" y="39220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09E98FE-5746-4217-ABF1-C9592535BEBC}"/>
              </a:ext>
            </a:extLst>
          </p:cNvPr>
          <p:cNvPicPr>
            <a:picLocks noChangeAspect="1"/>
          </p:cNvPicPr>
          <p:nvPr/>
        </p:nvPicPr>
        <p:blipFill>
          <a:blip r:embed="rId4"/>
          <a:stretch>
            <a:fillRect/>
          </a:stretch>
        </p:blipFill>
        <p:spPr>
          <a:xfrm rot="5400000">
            <a:off x="-1244594" y="2194728"/>
            <a:ext cx="4738054" cy="2424272"/>
          </a:xfrm>
          <a:prstGeom prst="rect">
            <a:avLst/>
          </a:prstGeom>
        </p:spPr>
      </p:pic>
      <p:pic>
        <p:nvPicPr>
          <p:cNvPr id="18" name="Picture 17">
            <a:extLst>
              <a:ext uri="{FF2B5EF4-FFF2-40B4-BE49-F238E27FC236}">
                <a16:creationId xmlns:a16="http://schemas.microsoft.com/office/drawing/2014/main" id="{94564FDD-279C-41A3-9EE7-D57B319866D6}"/>
              </a:ext>
            </a:extLst>
          </p:cNvPr>
          <p:cNvPicPr>
            <a:picLocks noChangeAspect="1"/>
          </p:cNvPicPr>
          <p:nvPr/>
        </p:nvPicPr>
        <p:blipFill>
          <a:blip r:embed="rId4"/>
          <a:stretch>
            <a:fillRect/>
          </a:stretch>
        </p:blipFill>
        <p:spPr>
          <a:xfrm rot="16200000">
            <a:off x="5650541" y="384254"/>
            <a:ext cx="4738054" cy="2424272"/>
          </a:xfrm>
          <a:prstGeom prst="rect">
            <a:avLst/>
          </a:prstGeom>
        </p:spPr>
      </p:pic>
      <p:sp>
        <p:nvSpPr>
          <p:cNvPr id="4" name="TextBox 3">
            <a:extLst>
              <a:ext uri="{FF2B5EF4-FFF2-40B4-BE49-F238E27FC236}">
                <a16:creationId xmlns:a16="http://schemas.microsoft.com/office/drawing/2014/main" id="{405FF542-0AFC-4AA1-96BF-746244C46FF6}"/>
              </a:ext>
            </a:extLst>
          </p:cNvPr>
          <p:cNvSpPr txBox="1"/>
          <p:nvPr/>
        </p:nvSpPr>
        <p:spPr>
          <a:xfrm>
            <a:off x="2989481" y="673060"/>
            <a:ext cx="3197960" cy="923330"/>
          </a:xfrm>
          <a:prstGeom prst="rect">
            <a:avLst/>
          </a:prstGeom>
          <a:noFill/>
        </p:spPr>
        <p:txBody>
          <a:bodyPr wrap="square" rtlCol="0">
            <a:spAutoFit/>
          </a:bodyPr>
          <a:lstStyle/>
          <a:p>
            <a:r>
              <a:rPr lang="en-US" sz="5400" dirty="0">
                <a:solidFill>
                  <a:schemeClr val="tx1"/>
                </a:solidFill>
                <a:latin typeface="Oswald" pitchFamily="2" charset="0"/>
              </a:rPr>
              <a:t>THANK YOU</a:t>
            </a:r>
            <a:endParaRPr lang="en-IN" sz="5400" dirty="0">
              <a:solidFill>
                <a:schemeClr val="tx1"/>
              </a:solidFill>
              <a:latin typeface="Oswald" pitchFamily="2" charset="0"/>
            </a:endParaRPr>
          </a:p>
        </p:txBody>
      </p:sp>
      <p:sp>
        <p:nvSpPr>
          <p:cNvPr id="5" name="TextBox 4">
            <a:extLst>
              <a:ext uri="{FF2B5EF4-FFF2-40B4-BE49-F238E27FC236}">
                <a16:creationId xmlns:a16="http://schemas.microsoft.com/office/drawing/2014/main" id="{A03680DC-EBEC-4D6A-A7DA-0F9DBE6820A5}"/>
              </a:ext>
            </a:extLst>
          </p:cNvPr>
          <p:cNvSpPr txBox="1"/>
          <p:nvPr/>
        </p:nvSpPr>
        <p:spPr>
          <a:xfrm>
            <a:off x="2630888" y="1776863"/>
            <a:ext cx="3832860" cy="1477328"/>
          </a:xfrm>
          <a:prstGeom prst="rect">
            <a:avLst/>
          </a:prstGeom>
          <a:noFill/>
        </p:spPr>
        <p:txBody>
          <a:bodyPr wrap="square" rtlCol="0">
            <a:spAutoFit/>
          </a:bodyPr>
          <a:lstStyle/>
          <a:p>
            <a:pPr algn="ctr"/>
            <a:r>
              <a:rPr lang="en-IN" sz="1800" dirty="0">
                <a:solidFill>
                  <a:schemeClr val="tx1"/>
                </a:solidFill>
                <a:effectLst/>
                <a:latin typeface="DM Sans" panose="020B0604020202020204" charset="0"/>
                <a:ea typeface="Times New Roman" panose="02020603050405020304" pitchFamily="18" charset="0"/>
              </a:rPr>
              <a:t>Thanks Teacher and all respected panel members, that was all from us team fanatic four Diploma 6</a:t>
            </a:r>
            <a:r>
              <a:rPr lang="en-IN" sz="1800" baseline="30000" dirty="0">
                <a:solidFill>
                  <a:schemeClr val="tx1"/>
                </a:solidFill>
                <a:effectLst/>
                <a:latin typeface="DM Sans" panose="020B0604020202020204" charset="0"/>
                <a:ea typeface="Times New Roman" panose="02020603050405020304" pitchFamily="18" charset="0"/>
              </a:rPr>
              <a:t>th</a:t>
            </a:r>
            <a:r>
              <a:rPr lang="en-IN" sz="1800" dirty="0">
                <a:solidFill>
                  <a:schemeClr val="tx1"/>
                </a:solidFill>
                <a:effectLst/>
                <a:latin typeface="DM Sans" panose="020B0604020202020204" charset="0"/>
                <a:ea typeface="Times New Roman" panose="02020603050405020304" pitchFamily="18" charset="0"/>
              </a:rPr>
              <a:t> semester Computer Science Dept. hope you liked </a:t>
            </a: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endParaRPr lang="en-IN" dirty="0">
              <a:solidFill>
                <a:schemeClr val="tx1"/>
              </a:solidFill>
              <a:latin typeface="DM Sans" panose="020B0604020202020204" charset="0"/>
            </a:endParaRPr>
          </a:p>
        </p:txBody>
      </p:sp>
      <p:sp>
        <p:nvSpPr>
          <p:cNvPr id="6" name="TextBox 5">
            <a:extLst>
              <a:ext uri="{FF2B5EF4-FFF2-40B4-BE49-F238E27FC236}">
                <a16:creationId xmlns:a16="http://schemas.microsoft.com/office/drawing/2014/main" id="{62F1F416-B9B5-4547-AB6F-6C0E47EF3390}"/>
              </a:ext>
            </a:extLst>
          </p:cNvPr>
          <p:cNvSpPr txBox="1"/>
          <p:nvPr/>
        </p:nvSpPr>
        <p:spPr>
          <a:xfrm>
            <a:off x="3380812" y="4470424"/>
            <a:ext cx="2412840" cy="523220"/>
          </a:xfrm>
          <a:prstGeom prst="rect">
            <a:avLst/>
          </a:prstGeom>
          <a:noFill/>
        </p:spPr>
        <p:txBody>
          <a:bodyPr wrap="none" rtlCol="0">
            <a:spAutoFit/>
          </a:bodyPr>
          <a:lstStyle/>
          <a:p>
            <a:r>
              <a:rPr lang="en-US" b="1" dirty="0">
                <a:solidFill>
                  <a:schemeClr val="tx1"/>
                </a:solidFill>
                <a:latin typeface="DM Sans" panose="020B0604020202020204" charset="0"/>
              </a:rPr>
              <a:t>©️ TEAM FANATIC 4 - 2022</a:t>
            </a:r>
          </a:p>
          <a:p>
            <a:endParaRPr lang="en-IN" b="1" dirty="0">
              <a:solidFill>
                <a:schemeClr val="tx1"/>
              </a:solidFill>
              <a:latin typeface="DM Sans" panose="020B0604020202020204" charset="0"/>
            </a:endParaRPr>
          </a:p>
        </p:txBody>
      </p:sp>
      <p:sp>
        <p:nvSpPr>
          <p:cNvPr id="7" name="TextBox 6">
            <a:extLst>
              <a:ext uri="{FF2B5EF4-FFF2-40B4-BE49-F238E27FC236}">
                <a16:creationId xmlns:a16="http://schemas.microsoft.com/office/drawing/2014/main" id="{D9622F6B-95A0-494E-A205-01E193BE73B1}"/>
              </a:ext>
            </a:extLst>
          </p:cNvPr>
          <p:cNvSpPr txBox="1"/>
          <p:nvPr/>
        </p:nvSpPr>
        <p:spPr>
          <a:xfrm>
            <a:off x="2091997" y="4020292"/>
            <a:ext cx="5150769" cy="307777"/>
          </a:xfrm>
          <a:prstGeom prst="rect">
            <a:avLst/>
          </a:prstGeom>
          <a:noFill/>
        </p:spPr>
        <p:txBody>
          <a:bodyPr wrap="none" rtlCol="0">
            <a:spAutoFit/>
          </a:bodyPr>
          <a:lstStyle/>
          <a:p>
            <a:r>
              <a:rPr lang="en-IN" dirty="0">
                <a:solidFill>
                  <a:schemeClr val="tx1"/>
                </a:solidFill>
                <a:latin typeface="DM Sans" panose="020B0604020202020204" charset="0"/>
              </a:rPr>
              <a:t>https://github.com/FalconEthics/OTT-Platform-FOURFLIX.git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1667721" y="722282"/>
            <a:ext cx="5532483" cy="3855758"/>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729353" y="1304771"/>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ABSTRACT</a:t>
            </a:r>
            <a:endParaRPr dirty="0"/>
          </a:p>
        </p:txBody>
      </p:sp>
      <p:sp>
        <p:nvSpPr>
          <p:cNvPr id="346" name="Google Shape;346;p34"/>
          <p:cNvSpPr txBox="1">
            <a:spLocks noGrp="1"/>
          </p:cNvSpPr>
          <p:nvPr>
            <p:ph type="subTitle" idx="1"/>
          </p:nvPr>
        </p:nvSpPr>
        <p:spPr>
          <a:xfrm>
            <a:off x="2069350" y="1880771"/>
            <a:ext cx="4729223" cy="231170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FourFlix is a content sharing platform where people can share their own content and make it discoverable to their audience. The core concept of FourFlix is to provide  individual  content  paging  for  every  uploader  while  staying  server- free/low maintenance and make it stand out from the crowd being a discrete entity.</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32"/>
        <p:cNvGrpSpPr/>
        <p:nvPr/>
      </p:nvGrpSpPr>
      <p:grpSpPr>
        <a:xfrm>
          <a:off x="0" y="0"/>
          <a:ext cx="0" cy="0"/>
          <a:chOff x="0" y="0"/>
          <a:chExt cx="0" cy="0"/>
        </a:xfrm>
      </p:grpSpPr>
      <p:grpSp>
        <p:nvGrpSpPr>
          <p:cNvPr id="533" name="Google Shape;533;p39"/>
          <p:cNvGrpSpPr/>
          <p:nvPr/>
        </p:nvGrpSpPr>
        <p:grpSpPr>
          <a:xfrm rot="-5400000" flipH="1">
            <a:off x="869606" y="1010556"/>
            <a:ext cx="1498905" cy="3238067"/>
            <a:chOff x="7350442" y="2608992"/>
            <a:chExt cx="777239" cy="1673160"/>
          </a:xfrm>
        </p:grpSpPr>
        <p:sp>
          <p:nvSpPr>
            <p:cNvPr id="534" name="Google Shape;534;p3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9"/>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39"/>
          <p:cNvSpPr/>
          <p:nvPr/>
        </p:nvSpPr>
        <p:spPr>
          <a:xfrm>
            <a:off x="713225" y="2895600"/>
            <a:ext cx="3939457" cy="17130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STUDY ANYWHERE </a:t>
            </a:r>
            <a:r>
              <a:rPr lang="en" dirty="0">
                <a:solidFill>
                  <a:schemeClr val="accent1"/>
                </a:solidFill>
              </a:rPr>
              <a:t>STUDY ANYTIME</a:t>
            </a:r>
            <a:endParaRPr dirty="0">
              <a:solidFill>
                <a:schemeClr val="accen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OUR OBJECTIVES- </a:t>
            </a:r>
            <a:r>
              <a:rPr lang="en" dirty="0">
                <a:solidFill>
                  <a:schemeClr val="accent1"/>
                </a:solidFill>
              </a:rPr>
              <a:t>FOURFLIX</a:t>
            </a:r>
            <a:endParaRPr dirty="0">
              <a:solidFill>
                <a:schemeClr val="accent1"/>
              </a:solidFill>
            </a:endParaRPr>
          </a:p>
        </p:txBody>
      </p:sp>
      <p:sp>
        <p:nvSpPr>
          <p:cNvPr id="237" name="Google Shape;237;p31"/>
          <p:cNvSpPr txBox="1">
            <a:spLocks noGrp="1"/>
          </p:cNvSpPr>
          <p:nvPr>
            <p:ph type="body" idx="1"/>
          </p:nvPr>
        </p:nvSpPr>
        <p:spPr>
          <a:xfrm>
            <a:off x="720000" y="1212684"/>
            <a:ext cx="77040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Font typeface="Arial"/>
              <a:buNone/>
            </a:pPr>
            <a:endParaRPr lang="en" dirty="0"/>
          </a:p>
          <a:p>
            <a:pPr marL="0" lvl="0" indent="0" algn="l" rtl="0">
              <a:spcBef>
                <a:spcPts val="0"/>
              </a:spcBef>
              <a:spcAft>
                <a:spcPts val="0"/>
              </a:spcAft>
              <a:buClr>
                <a:schemeClr val="lt2"/>
              </a:buClr>
              <a:buSzPts val="1100"/>
              <a:buFont typeface="Arial"/>
              <a:buNone/>
            </a:pPr>
            <a:r>
              <a:rPr lang="en" sz="1700" dirty="0"/>
              <a:t>Here’s what we offer compared to other OTTs on the market: </a:t>
            </a:r>
          </a:p>
          <a:p>
            <a:pPr marL="0" lvl="0" indent="0" algn="l" rtl="0">
              <a:spcBef>
                <a:spcPts val="0"/>
              </a:spcBef>
              <a:spcAft>
                <a:spcPts val="0"/>
              </a:spcAft>
              <a:buClr>
                <a:schemeClr val="lt2"/>
              </a:buClr>
              <a:buSzPts val="1100"/>
              <a:buFont typeface="Arial"/>
              <a:buNone/>
            </a:pPr>
            <a:endParaRPr lang="en" sz="1700" dirty="0"/>
          </a:p>
          <a:p>
            <a:pPr marL="285750" lvl="0" indent="-285750" algn="l" rtl="0">
              <a:spcBef>
                <a:spcPts val="0"/>
              </a:spcBef>
              <a:spcAft>
                <a:spcPts val="0"/>
              </a:spcAft>
              <a:buClr>
                <a:schemeClr val="lt2"/>
              </a:buClr>
              <a:buSzPts val="1100"/>
              <a:buFont typeface="Wingdings" panose="05000000000000000000" pitchFamily="2" charset="2"/>
              <a:buChar char="ü"/>
            </a:pPr>
            <a:r>
              <a:rPr lang="en-US" sz="1700" dirty="0">
                <a:solidFill>
                  <a:schemeClr val="tx1"/>
                </a:solidFill>
              </a:rPr>
              <a:t>Separate/Discrete content page for each individual sudo-user</a:t>
            </a:r>
          </a:p>
          <a:p>
            <a:pPr marL="285750" lvl="0" indent="-285750" algn="l" rtl="0">
              <a:spcBef>
                <a:spcPts val="0"/>
              </a:spcBef>
              <a:spcAft>
                <a:spcPts val="0"/>
              </a:spcAft>
              <a:buClr>
                <a:schemeClr val="lt2"/>
              </a:buClr>
              <a:buSzPts val="1100"/>
              <a:buFont typeface="Wingdings" panose="05000000000000000000" pitchFamily="2" charset="2"/>
              <a:buChar char="ü"/>
            </a:pPr>
            <a:r>
              <a:rPr lang="en-US" sz="1700" dirty="0">
                <a:solidFill>
                  <a:schemeClr val="tx1"/>
                </a:solidFill>
              </a:rPr>
              <a:t>0 to almost no distraction for end user, only the content availed by the admin is served. (Complete control over content page)</a:t>
            </a:r>
          </a:p>
          <a:p>
            <a:pPr marL="285750" lvl="0" indent="-285750" algn="l" rtl="0">
              <a:spcBef>
                <a:spcPts val="0"/>
              </a:spcBef>
              <a:spcAft>
                <a:spcPts val="0"/>
              </a:spcAft>
              <a:buClr>
                <a:schemeClr val="lt2"/>
              </a:buClr>
              <a:buSzPts val="1100"/>
              <a:buFont typeface="Wingdings" panose="05000000000000000000" pitchFamily="2" charset="2"/>
              <a:buChar char="ü"/>
            </a:pPr>
            <a:r>
              <a:rPr lang="en-US" sz="1700" dirty="0">
                <a:solidFill>
                  <a:schemeClr val="tx1"/>
                </a:solidFill>
              </a:rPr>
              <a:t>Low cost and 0 maintenance of page – no need of </a:t>
            </a:r>
            <a:r>
              <a:rPr lang="en-US" sz="1700" dirty="0" err="1">
                <a:solidFill>
                  <a:schemeClr val="tx1"/>
                </a:solidFill>
              </a:rPr>
              <a:t>seperate</a:t>
            </a:r>
            <a:r>
              <a:rPr lang="en-US" sz="1700" dirty="0">
                <a:solidFill>
                  <a:schemeClr val="tx1"/>
                </a:solidFill>
              </a:rPr>
              <a:t> web development or server setup.</a:t>
            </a:r>
          </a:p>
          <a:p>
            <a:pPr marL="285750" lvl="0" indent="-285750" algn="l" rtl="0">
              <a:spcBef>
                <a:spcPts val="0"/>
              </a:spcBef>
              <a:spcAft>
                <a:spcPts val="0"/>
              </a:spcAft>
              <a:buClr>
                <a:schemeClr val="lt2"/>
              </a:buClr>
              <a:buSzPts val="1100"/>
              <a:buFont typeface="Wingdings" panose="05000000000000000000" pitchFamily="2" charset="2"/>
              <a:buChar char="ü"/>
            </a:pPr>
            <a:r>
              <a:rPr lang="en-US" sz="1700" dirty="0">
                <a:solidFill>
                  <a:schemeClr val="tx1"/>
                </a:solidFill>
              </a:rPr>
              <a:t>Ease of uploading and managing content while keeping good end-user performance.</a:t>
            </a:r>
          </a:p>
          <a:p>
            <a:pPr marL="285750" lvl="0" indent="-285750" algn="l" rtl="0">
              <a:spcBef>
                <a:spcPts val="0"/>
              </a:spcBef>
              <a:spcAft>
                <a:spcPts val="0"/>
              </a:spcAft>
              <a:buClr>
                <a:schemeClr val="lt2"/>
              </a:buClr>
              <a:buSzPts val="1100"/>
              <a:buFont typeface="Wingdings" panose="05000000000000000000" pitchFamily="2" charset="2"/>
              <a:buChar char="ü"/>
            </a:pPr>
            <a:r>
              <a:rPr lang="en-US" sz="1700" dirty="0">
                <a:solidFill>
                  <a:schemeClr val="tx1"/>
                </a:solidFill>
              </a:rPr>
              <a:t>Pride of having a quality stand-alone page with rich features and quality of top OTT platforms.</a:t>
            </a:r>
            <a:endParaRPr sz="1700" dirty="0">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30305" y="1102522"/>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a:t>
            </a:r>
            <a:endParaRPr dirty="0">
              <a:solidFill>
                <a:schemeClr val="accent1"/>
              </a:solidFill>
            </a:endParaRPr>
          </a:p>
        </p:txBody>
      </p:sp>
      <p:sp>
        <p:nvSpPr>
          <p:cNvPr id="361" name="Google Shape;361;p35"/>
          <p:cNvSpPr txBox="1">
            <a:spLocks noGrp="1"/>
          </p:cNvSpPr>
          <p:nvPr>
            <p:ph type="body" idx="1"/>
          </p:nvPr>
        </p:nvSpPr>
        <p:spPr>
          <a:xfrm>
            <a:off x="1321350" y="1984800"/>
            <a:ext cx="3866400"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In most big universities and colleges it becomes very hard for teachers or professors to explain and clear doubts of every student after class when the number of students are huge and specially after this pandemic situation students have become more used to learn form online videos and lecture recording which is also not getting possible now. So, here’s where FourFlix comes to light-</a:t>
            </a:r>
            <a:endParaRPr dirty="0"/>
          </a:p>
        </p:txBody>
      </p:sp>
      <p:pic>
        <p:nvPicPr>
          <p:cNvPr id="5" name="Picture 4">
            <a:extLst>
              <a:ext uri="{FF2B5EF4-FFF2-40B4-BE49-F238E27FC236}">
                <a16:creationId xmlns:a16="http://schemas.microsoft.com/office/drawing/2014/main" id="{53124084-27AF-4EB7-87C3-68230B367F16}"/>
              </a:ext>
            </a:extLst>
          </p:cNvPr>
          <p:cNvPicPr>
            <a:picLocks noChangeAspect="1"/>
          </p:cNvPicPr>
          <p:nvPr/>
        </p:nvPicPr>
        <p:blipFill>
          <a:blip r:embed="rId4"/>
          <a:stretch>
            <a:fillRect/>
          </a:stretch>
        </p:blipFill>
        <p:spPr>
          <a:xfrm>
            <a:off x="5775712" y="916679"/>
            <a:ext cx="2794202" cy="1571739"/>
          </a:xfrm>
          <a:prstGeom prst="rect">
            <a:avLst/>
          </a:prstGeom>
          <a:effectLst>
            <a:outerShdw blurRad="152400" dist="76200" dir="13500000" algn="br" rotWithShape="0">
              <a:prstClr val="black">
                <a:alpha val="40000"/>
              </a:prst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click.wav"/>
          </p:stSnd>
        </p:sndAc>
      </p:transition>
    </mc:Choice>
    <mc:Fallback>
      <p:transition spd="slow">
        <p:fade/>
        <p:sndAc>
          <p:stSnd>
            <p:snd r:embed="rId3"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F2D1-E859-49EE-99CB-C2D5C7A28721}"/>
              </a:ext>
            </a:extLst>
          </p:cNvPr>
          <p:cNvSpPr>
            <a:spLocks noGrp="1"/>
          </p:cNvSpPr>
          <p:nvPr>
            <p:ph type="title"/>
          </p:nvPr>
        </p:nvSpPr>
        <p:spPr>
          <a:xfrm>
            <a:off x="1240668" y="553050"/>
            <a:ext cx="3866400" cy="572700"/>
          </a:xfrm>
        </p:spPr>
        <p:txBody>
          <a:bodyPr/>
          <a:lstStyle/>
          <a:p>
            <a:r>
              <a:rPr lang="en-US" dirty="0"/>
              <a:t>What are the existing </a:t>
            </a:r>
            <a:r>
              <a:rPr lang="en-US" dirty="0">
                <a:solidFill>
                  <a:schemeClr val="accent1"/>
                </a:solidFill>
              </a:rPr>
              <a:t>solution to this?</a:t>
            </a:r>
            <a:endParaRPr lang="en-IN" dirty="0">
              <a:solidFill>
                <a:schemeClr val="accent1"/>
              </a:solidFill>
            </a:endParaRPr>
          </a:p>
        </p:txBody>
      </p:sp>
      <p:sp>
        <p:nvSpPr>
          <p:cNvPr id="3" name="Text Placeholder 2">
            <a:extLst>
              <a:ext uri="{FF2B5EF4-FFF2-40B4-BE49-F238E27FC236}">
                <a16:creationId xmlns:a16="http://schemas.microsoft.com/office/drawing/2014/main" id="{AD42C187-6010-428B-B021-70F1F263E573}"/>
              </a:ext>
            </a:extLst>
          </p:cNvPr>
          <p:cNvSpPr>
            <a:spLocks noGrp="1"/>
          </p:cNvSpPr>
          <p:nvPr>
            <p:ph type="body" idx="1"/>
          </p:nvPr>
        </p:nvSpPr>
        <p:spPr>
          <a:xfrm>
            <a:off x="1025515" y="1734670"/>
            <a:ext cx="3680956" cy="2307211"/>
          </a:xfrm>
        </p:spPr>
        <p:txBody>
          <a:bodyPr/>
          <a:lstStyle/>
          <a:p>
            <a:pPr marL="139700" indent="0" algn="just">
              <a:buNone/>
            </a:pPr>
            <a:r>
              <a:rPr lang="en-US" dirty="0"/>
              <a:t>In many colleges and universities aboard like Harvard, Oxford or MIT digital lecture management is done i.e. all classrooms and galleries are equipped with pre-aligned camera setups and at the end of the day all teachers uploads their daily lectures to the college’s assigned YouTube channels and share the link with the students. So, now students can get an exact recap of the class remotely whenever they want.</a:t>
            </a:r>
            <a:endParaRPr lang="en-IN" dirty="0"/>
          </a:p>
        </p:txBody>
      </p:sp>
      <p:pic>
        <p:nvPicPr>
          <p:cNvPr id="5" name="Picture 4">
            <a:extLst>
              <a:ext uri="{FF2B5EF4-FFF2-40B4-BE49-F238E27FC236}">
                <a16:creationId xmlns:a16="http://schemas.microsoft.com/office/drawing/2014/main" id="{18610E5C-4542-44BE-8925-AA3CBBE0F2A0}"/>
              </a:ext>
            </a:extLst>
          </p:cNvPr>
          <p:cNvPicPr>
            <a:picLocks noChangeAspect="1"/>
          </p:cNvPicPr>
          <p:nvPr/>
        </p:nvPicPr>
        <p:blipFill rotWithShape="1">
          <a:blip r:embed="rId3"/>
          <a:srcRect l="32353"/>
          <a:stretch/>
        </p:blipFill>
        <p:spPr>
          <a:xfrm>
            <a:off x="5107068" y="1135756"/>
            <a:ext cx="3469312" cy="2871988"/>
          </a:xfrm>
          <a:prstGeom prst="rect">
            <a:avLst/>
          </a:prstGeom>
        </p:spPr>
      </p:pic>
    </p:spTree>
    <p:extLst>
      <p:ext uri="{BB962C8B-B14F-4D97-AF65-F5344CB8AC3E}">
        <p14:creationId xmlns:p14="http://schemas.microsoft.com/office/powerpoint/2010/main" val="1789229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AAB9-2B6C-45E8-AB56-05F19F92EBF4}"/>
              </a:ext>
            </a:extLst>
          </p:cNvPr>
          <p:cNvSpPr>
            <a:spLocks noGrp="1"/>
          </p:cNvSpPr>
          <p:nvPr>
            <p:ph type="title"/>
          </p:nvPr>
        </p:nvSpPr>
        <p:spPr>
          <a:xfrm>
            <a:off x="1321350" y="585548"/>
            <a:ext cx="2786726" cy="572700"/>
          </a:xfrm>
        </p:spPr>
        <p:txBody>
          <a:bodyPr/>
          <a:lstStyle/>
          <a:p>
            <a:r>
              <a:rPr lang="en-US" dirty="0"/>
              <a:t>Problems in </a:t>
            </a:r>
            <a:r>
              <a:rPr lang="en-US" dirty="0">
                <a:solidFill>
                  <a:schemeClr val="accent1"/>
                </a:solidFill>
              </a:rPr>
              <a:t>current practice:</a:t>
            </a:r>
            <a:endParaRPr lang="en-IN" dirty="0">
              <a:solidFill>
                <a:schemeClr val="accent1"/>
              </a:solidFill>
            </a:endParaRPr>
          </a:p>
        </p:txBody>
      </p:sp>
      <p:sp>
        <p:nvSpPr>
          <p:cNvPr id="3" name="Text Placeholder 2">
            <a:extLst>
              <a:ext uri="{FF2B5EF4-FFF2-40B4-BE49-F238E27FC236}">
                <a16:creationId xmlns:a16="http://schemas.microsoft.com/office/drawing/2014/main" id="{5834B89C-6252-44C0-9F53-8B6D7370FA85}"/>
              </a:ext>
            </a:extLst>
          </p:cNvPr>
          <p:cNvSpPr>
            <a:spLocks noGrp="1"/>
          </p:cNvSpPr>
          <p:nvPr>
            <p:ph type="body" idx="1"/>
          </p:nvPr>
        </p:nvSpPr>
        <p:spPr>
          <a:xfrm>
            <a:off x="1099473" y="1665952"/>
            <a:ext cx="2954815" cy="2319300"/>
          </a:xfrm>
        </p:spPr>
        <p:txBody>
          <a:bodyPr/>
          <a:lstStyle/>
          <a:p>
            <a:r>
              <a:rPr lang="en-US" dirty="0"/>
              <a:t>Distraction from main content</a:t>
            </a:r>
          </a:p>
          <a:p>
            <a:r>
              <a:rPr lang="en-US" dirty="0"/>
              <a:t>Mix-up of educational and entertainment content</a:t>
            </a:r>
          </a:p>
          <a:p>
            <a:r>
              <a:rPr lang="en-IN" dirty="0"/>
              <a:t>Chances of redirection to unverified content guidance </a:t>
            </a:r>
          </a:p>
          <a:p>
            <a:r>
              <a:rPr lang="en-IN" dirty="0"/>
              <a:t>Quality can’t be achieved</a:t>
            </a:r>
          </a:p>
          <a:p>
            <a:r>
              <a:rPr lang="en-US" dirty="0"/>
              <a:t>High </a:t>
            </a:r>
            <a:r>
              <a:rPr lang="en-US" dirty="0" err="1"/>
              <a:t>maintainence</a:t>
            </a:r>
            <a:endParaRPr lang="en-IN" dirty="0"/>
          </a:p>
          <a:p>
            <a:r>
              <a:rPr lang="en-IN" dirty="0"/>
              <a:t>Big OTT platforms or Own web-page are costly</a:t>
            </a:r>
          </a:p>
        </p:txBody>
      </p:sp>
      <p:pic>
        <p:nvPicPr>
          <p:cNvPr id="5" name="Picture 4">
            <a:extLst>
              <a:ext uri="{FF2B5EF4-FFF2-40B4-BE49-F238E27FC236}">
                <a16:creationId xmlns:a16="http://schemas.microsoft.com/office/drawing/2014/main" id="{6707BFD3-E9C3-4FE8-B28A-5B384EAB290F}"/>
              </a:ext>
            </a:extLst>
          </p:cNvPr>
          <p:cNvPicPr>
            <a:picLocks noChangeAspect="1"/>
          </p:cNvPicPr>
          <p:nvPr/>
        </p:nvPicPr>
        <p:blipFill rotWithShape="1">
          <a:blip r:embed="rId3"/>
          <a:srcRect l="15951" r="15415"/>
          <a:stretch/>
        </p:blipFill>
        <p:spPr>
          <a:xfrm>
            <a:off x="4290929" y="1024376"/>
            <a:ext cx="4449660" cy="3279724"/>
          </a:xfrm>
          <a:prstGeom prst="rect">
            <a:avLst/>
          </a:prstGeom>
        </p:spPr>
      </p:pic>
    </p:spTree>
    <p:extLst>
      <p:ext uri="{BB962C8B-B14F-4D97-AF65-F5344CB8AC3E}">
        <p14:creationId xmlns:p14="http://schemas.microsoft.com/office/powerpoint/2010/main" val="182202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8974-3117-460E-9F2F-9B7BBADA2C96}"/>
              </a:ext>
            </a:extLst>
          </p:cNvPr>
          <p:cNvSpPr>
            <a:spLocks noGrp="1"/>
          </p:cNvSpPr>
          <p:nvPr>
            <p:ph type="title"/>
          </p:nvPr>
        </p:nvSpPr>
        <p:spPr>
          <a:xfrm>
            <a:off x="1482715" y="426138"/>
            <a:ext cx="3866400" cy="572700"/>
          </a:xfrm>
        </p:spPr>
        <p:txBody>
          <a:bodyPr/>
          <a:lstStyle/>
          <a:p>
            <a:r>
              <a:rPr lang="en-US" dirty="0">
                <a:solidFill>
                  <a:schemeClr val="accent1"/>
                </a:solidFill>
              </a:rPr>
              <a:t>Our approach to it:</a:t>
            </a:r>
            <a:endParaRPr lang="en-IN" dirty="0">
              <a:solidFill>
                <a:schemeClr val="accent1"/>
              </a:solidFill>
            </a:endParaRPr>
          </a:p>
        </p:txBody>
      </p:sp>
      <p:sp>
        <p:nvSpPr>
          <p:cNvPr id="3" name="Text Placeholder 2">
            <a:extLst>
              <a:ext uri="{FF2B5EF4-FFF2-40B4-BE49-F238E27FC236}">
                <a16:creationId xmlns:a16="http://schemas.microsoft.com/office/drawing/2014/main" id="{1EEC173B-F869-4EA9-B85F-9B0472AAB9EE}"/>
              </a:ext>
            </a:extLst>
          </p:cNvPr>
          <p:cNvSpPr>
            <a:spLocks noGrp="1"/>
          </p:cNvSpPr>
          <p:nvPr>
            <p:ph type="body" idx="1"/>
          </p:nvPr>
        </p:nvSpPr>
        <p:spPr>
          <a:xfrm>
            <a:off x="1259430" y="998838"/>
            <a:ext cx="6988933" cy="3945353"/>
          </a:xfrm>
        </p:spPr>
        <p:txBody>
          <a:bodyPr/>
          <a:lstStyle/>
          <a:p>
            <a:pPr marL="139700" indent="0" algn="just">
              <a:buNone/>
            </a:pPr>
            <a:r>
              <a:rPr lang="en-US" sz="2000" dirty="0"/>
              <a:t>To alter the drawbacks and limitations of the current system what we did in FourFlix is that we gave teachers all the rich features of the other OTT platforms like: the comfort of discrete site or individual content paging with 0 to no distractions, availability of only verified content that the teacher wants to be available to his/her students but also with the ease of content management like YouTube to upload and manage the contents hassle-free. In this way both the teachers and students can enjoy the goods of both sides and cons of none.</a:t>
            </a:r>
            <a:endParaRPr lang="en-IN" sz="2000" dirty="0"/>
          </a:p>
        </p:txBody>
      </p:sp>
    </p:spTree>
    <p:extLst>
      <p:ext uri="{BB962C8B-B14F-4D97-AF65-F5344CB8AC3E}">
        <p14:creationId xmlns:p14="http://schemas.microsoft.com/office/powerpoint/2010/main" val="2704911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1437</Words>
  <Application>Microsoft Office PowerPoint</Application>
  <PresentationFormat>On-screen Show (16:9)</PresentationFormat>
  <Paragraphs>139</Paragraphs>
  <Slides>22</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Oswald</vt:lpstr>
      <vt:lpstr>DM Sans</vt:lpstr>
      <vt:lpstr>Wingdings</vt:lpstr>
      <vt:lpstr>Segoe UI Emoji</vt:lpstr>
      <vt:lpstr>Times New Roman</vt:lpstr>
      <vt:lpstr>Arial</vt:lpstr>
      <vt:lpstr>Courier New</vt:lpstr>
      <vt:lpstr>Calibri</vt:lpstr>
      <vt:lpstr>Roboto Condensed Light</vt:lpstr>
      <vt:lpstr>Bebas Neue</vt:lpstr>
      <vt:lpstr>Oswald ExtraLight</vt:lpstr>
      <vt:lpstr>Technology Project Proposal Minitheme by Slidesgo</vt:lpstr>
      <vt:lpstr>FOURFLIX –  A NEXT-GEN  OTT PLATFORM</vt:lpstr>
      <vt:lpstr>PROJECT BRIEFING</vt:lpstr>
      <vt:lpstr>ABSTRACT</vt:lpstr>
      <vt:lpstr>STUDY ANYWHERE STUDY ANYTIME</vt:lpstr>
      <vt:lpstr>OUR OBJECTIVES- FOURFLIX</vt:lpstr>
      <vt:lpstr>MOTIVATION</vt:lpstr>
      <vt:lpstr>What are the existing solution to this?</vt:lpstr>
      <vt:lpstr>Problems in current practice:</vt:lpstr>
      <vt:lpstr>Our approach to it:</vt:lpstr>
      <vt:lpstr>PROS OF BOTH &amp; CONS OF NONE</vt:lpstr>
      <vt:lpstr>FOURFLIX DEVELOPMENT</vt:lpstr>
      <vt:lpstr>Working Principle</vt:lpstr>
      <vt:lpstr>SUDO-USER REQUIREMENTS</vt:lpstr>
      <vt:lpstr>RAD SDLC MODEL USED </vt:lpstr>
      <vt:lpstr>HTML</vt:lpstr>
      <vt:lpstr>Hardware and Software REQUIREMENTS</vt:lpstr>
      <vt:lpstr>Hardware and Software REQUIREMENTS</vt:lpstr>
      <vt:lpstr>PRE-DEVELOPMENT</vt:lpstr>
      <vt:lpstr>STRAPI ADVANTAGES</vt:lpstr>
      <vt:lpstr>REFERENCES</vt:lpstr>
      <vt:lpstr>FOURFLIX LIVE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FOURFLIX –  A NEXT-GEN  OTT PLATFORM</dc:title>
  <cp:lastModifiedBy>Falcon Ethics</cp:lastModifiedBy>
  <cp:revision>85</cp:revision>
  <dcterms:modified xsi:type="dcterms:W3CDTF">2022-06-25T16:56:22Z</dcterms:modified>
</cp:coreProperties>
</file>